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9144000"/>
  <p:embeddedFontLst>
    <p:embeddedFont>
      <p:font typeface="Glory"/>
      <p:regular r:id="rId62"/>
      <p:bold r:id="rId63"/>
      <p:italic r:id="rId64"/>
      <p:boldItalic r:id="rId65"/>
    </p:embeddedFont>
    <p:embeddedFont>
      <p:font typeface="Special Elite"/>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hMIiLDm2pXXDl8s8vFHrivN1kP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40B673-6EA1-4E3C-9679-CDC3F0218CEB}">
  <a:tblStyle styleId="{5A40B673-6EA1-4E3C-9679-CDC3F0218CE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Glory-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Glory-italic.fntdata"/><Relationship Id="rId63" Type="http://schemas.openxmlformats.org/officeDocument/2006/relationships/font" Target="fonts/Glory-bold.fntdata"/><Relationship Id="rId22" Type="http://schemas.openxmlformats.org/officeDocument/2006/relationships/slide" Target="slides/slide17.xml"/><Relationship Id="rId66" Type="http://schemas.openxmlformats.org/officeDocument/2006/relationships/font" Target="fonts/SpecialElite-regular.fntdata"/><Relationship Id="rId21" Type="http://schemas.openxmlformats.org/officeDocument/2006/relationships/slide" Target="slides/slide16.xml"/><Relationship Id="rId65" Type="http://schemas.openxmlformats.org/officeDocument/2006/relationships/font" Target="fonts/Glory-bold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0" name="Google Shape;1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2" name="Google Shape;2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5" name="Google Shape;37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93" name="Google Shape;49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58"/>
          <p:cNvSpPr txBox="1"/>
          <p:nvPr>
            <p:ph type="ctrTitle"/>
          </p:nvPr>
        </p:nvSpPr>
        <p:spPr>
          <a:xfrm>
            <a:off x="0" y="4282280"/>
            <a:ext cx="5949244" cy="165576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5400"/>
              <a:buFont typeface="Calibri"/>
              <a:buNone/>
              <a:defRPr b="1" i="0" sz="54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8"/>
          <p:cNvSpPr txBox="1"/>
          <p:nvPr>
            <p:ph idx="1" type="subTitle"/>
          </p:nvPr>
        </p:nvSpPr>
        <p:spPr>
          <a:xfrm>
            <a:off x="0" y="6030119"/>
            <a:ext cx="5949244"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67"/>
          <p:cNvSpPr/>
          <p:nvPr>
            <p:ph idx="2" type="pic"/>
          </p:nvPr>
        </p:nvSpPr>
        <p:spPr>
          <a:xfrm>
            <a:off x="5183188" y="987425"/>
            <a:ext cx="6172200" cy="4873625"/>
          </a:xfrm>
          <a:prstGeom prst="rect">
            <a:avLst/>
          </a:prstGeom>
          <a:noFill/>
          <a:ln>
            <a:noFill/>
          </a:ln>
        </p:spPr>
      </p:sp>
      <p:sp>
        <p:nvSpPr>
          <p:cNvPr id="66" name="Google Shape;66;p6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6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ded background">
  <p:cSld name="Faded background">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 name="Shape 19"/>
        <p:cNvGrpSpPr/>
        <p:nvPr/>
      </p:nvGrpSpPr>
      <p:grpSpPr>
        <a:xfrm>
          <a:off x="0" y="0"/>
          <a:ext cx="0" cy="0"/>
          <a:chOff x="0" y="0"/>
          <a:chExt cx="0" cy="0"/>
        </a:xfrm>
      </p:grpSpPr>
      <p:sp>
        <p:nvSpPr>
          <p:cNvPr id="20" name="Google Shape;2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81000" lvl="1" marL="914400" algn="l">
              <a:lnSpc>
                <a:spcPct val="90000"/>
              </a:lnSpc>
              <a:spcBef>
                <a:spcPts val="500"/>
              </a:spcBef>
              <a:spcAft>
                <a:spcPts val="0"/>
              </a:spcAft>
              <a:buClr>
                <a:schemeClr val="dk1"/>
              </a:buClr>
              <a:buSzPts val="2400"/>
              <a:buChar char="•"/>
              <a:defRPr sz="2400"/>
            </a:lvl2pPr>
            <a:lvl3pPr indent="-381000" lvl="2" marL="1371600" algn="l">
              <a:lnSpc>
                <a:spcPct val="90000"/>
              </a:lnSpc>
              <a:spcBef>
                <a:spcPts val="500"/>
              </a:spcBef>
              <a:spcAft>
                <a:spcPts val="0"/>
              </a:spcAft>
              <a:buClr>
                <a:schemeClr val="dk1"/>
              </a:buClr>
              <a:buSzPts val="2400"/>
              <a:buChar char="•"/>
              <a:defRPr sz="24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6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6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1"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656498" y="4703975"/>
            <a:ext cx="7952127" cy="956140"/>
          </a:xfrm>
          <a:prstGeom prst="rect">
            <a:avLst/>
          </a:prstGeom>
          <a:noFill/>
          <a:ln>
            <a:noFill/>
          </a:ln>
        </p:spPr>
        <p:txBody>
          <a:bodyPr anchorCtr="0" anchor="b" bIns="45700" lIns="91425" spcFirstLastPara="1" rIns="91425" wrap="square" tIns="45700">
            <a:normAutofit/>
          </a:bodyPr>
          <a:lstStyle/>
          <a:p>
            <a:pPr indent="-806450" lvl="0" marL="806450" rtl="0" algn="l">
              <a:lnSpc>
                <a:spcPct val="90000"/>
              </a:lnSpc>
              <a:spcBef>
                <a:spcPts val="0"/>
              </a:spcBef>
              <a:spcAft>
                <a:spcPts val="0"/>
              </a:spcAft>
              <a:buClr>
                <a:srgbClr val="FEFEFE"/>
              </a:buClr>
              <a:buSzPts val="5400"/>
              <a:buFont typeface="Calibri"/>
              <a:buNone/>
            </a:pPr>
            <a:r>
              <a:rPr lang="en-US">
                <a:solidFill>
                  <a:srgbClr val="FEFEFE"/>
                </a:solidFill>
              </a:rPr>
              <a:t>Coastal Landscapes</a:t>
            </a:r>
            <a:endParaRPr/>
          </a:p>
        </p:txBody>
      </p:sp>
      <p:sp>
        <p:nvSpPr>
          <p:cNvPr id="87" name="Google Shape;87;p1"/>
          <p:cNvSpPr txBox="1"/>
          <p:nvPr>
            <p:ph idx="1" type="subTitle"/>
          </p:nvPr>
        </p:nvSpPr>
        <p:spPr>
          <a:xfrm>
            <a:off x="693668" y="5648898"/>
            <a:ext cx="3411657" cy="3933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b="1" lang="en-US" sz="1600"/>
              <a:t>Learning outcomes: 1.5, 2.7, 2.8</a:t>
            </a:r>
            <a:endParaRPr/>
          </a:p>
        </p:txBody>
      </p:sp>
      <p:sp>
        <p:nvSpPr>
          <p:cNvPr id="88" name="Google Shape;88;p1"/>
          <p:cNvSpPr/>
          <p:nvPr/>
        </p:nvSpPr>
        <p:spPr>
          <a:xfrm>
            <a:off x="481795" y="609599"/>
            <a:ext cx="1405053" cy="1405053"/>
          </a:xfrm>
          <a:prstGeom prst="ellipse">
            <a:avLst/>
          </a:prstGeom>
          <a:no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5400" u="none" cap="none" strike="noStrike">
              <a:solidFill>
                <a:schemeClr val="lt1"/>
              </a:solidFill>
              <a:latin typeface="Calibri"/>
              <a:ea typeface="Calibri"/>
              <a:cs typeface="Calibri"/>
              <a:sym typeface="Calibri"/>
            </a:endParaRPr>
          </a:p>
        </p:txBody>
      </p:sp>
      <p:sp>
        <p:nvSpPr>
          <p:cNvPr id="89" name="Google Shape;89;p1"/>
          <p:cNvSpPr txBox="1"/>
          <p:nvPr/>
        </p:nvSpPr>
        <p:spPr>
          <a:xfrm>
            <a:off x="663932" y="750705"/>
            <a:ext cx="10705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C000"/>
                </a:solidFill>
                <a:latin typeface="Calibri"/>
                <a:ea typeface="Calibri"/>
                <a:cs typeface="Calibri"/>
                <a:sym typeface="Calibri"/>
              </a:rPr>
              <a:t>Chapter</a:t>
            </a:r>
            <a:endParaRPr/>
          </a:p>
        </p:txBody>
      </p:sp>
      <p:sp>
        <p:nvSpPr>
          <p:cNvPr id="90" name="Google Shape;90;p1"/>
          <p:cNvSpPr txBox="1"/>
          <p:nvPr/>
        </p:nvSpPr>
        <p:spPr>
          <a:xfrm>
            <a:off x="670221" y="872191"/>
            <a:ext cx="1070517"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600" u="none" cap="none" strike="noStrike">
                <a:solidFill>
                  <a:srgbClr val="FEFEFE"/>
                </a:solidFill>
                <a:latin typeface="Calibri"/>
                <a:ea typeface="Calibri"/>
                <a:cs typeface="Calibri"/>
                <a:sym typeface="Calibri"/>
              </a:rPr>
              <a:t>11</a:t>
            </a:r>
            <a:endParaRPr b="1" i="0" sz="6600" u="none" cap="none" strike="noStrike">
              <a:solidFill>
                <a:srgbClr val="FEFEF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nvSpPr>
        <p:spPr>
          <a:xfrm>
            <a:off x="207817" y="1752605"/>
            <a:ext cx="6099197" cy="408774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2625"/>
              </a:lnSpc>
              <a:spcBef>
                <a:spcPts val="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Abrasion: </a:t>
            </a:r>
            <a:r>
              <a:rPr b="0" i="0" lang="en-US" sz="2400" u="none" cap="none" strike="noStrike">
                <a:solidFill>
                  <a:srgbClr val="1E4783"/>
                </a:solidFill>
                <a:latin typeface="Calibri"/>
                <a:ea typeface="Calibri"/>
                <a:cs typeface="Calibri"/>
                <a:sym typeface="Calibri"/>
              </a:rPr>
              <a:t>Pebbles, stones and rocks are dashed against the coast by waves. This breaks off pieces of rock from the coastline. </a:t>
            </a:r>
            <a:endParaRPr/>
          </a:p>
          <a:p>
            <a:pPr indent="-342900" lvl="0" marL="342900" marR="0" rtl="0" algn="l">
              <a:lnSpc>
                <a:spcPct val="102625"/>
              </a:lnSpc>
              <a:spcBef>
                <a:spcPts val="180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Attrition: </a:t>
            </a:r>
            <a:r>
              <a:rPr b="0" i="0" lang="en-US" sz="2400" u="none" cap="none" strike="noStrike">
                <a:solidFill>
                  <a:srgbClr val="1E4783"/>
                </a:solidFill>
                <a:latin typeface="Calibri"/>
                <a:ea typeface="Calibri"/>
                <a:cs typeface="Calibri"/>
                <a:sym typeface="Calibri"/>
              </a:rPr>
              <a:t>Pebbles and stones become rounded and worn down by rubbing against each other in the sea. Eventually the rocks are broken down into fine sand. </a:t>
            </a:r>
            <a:endParaRPr/>
          </a:p>
          <a:p>
            <a:pPr indent="-342900" lvl="0" marL="342900" marR="0" rtl="0" algn="l">
              <a:lnSpc>
                <a:spcPct val="102625"/>
              </a:lnSpc>
              <a:spcBef>
                <a:spcPts val="180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Solution:</a:t>
            </a:r>
            <a:r>
              <a:rPr b="0" i="0" lang="en-US" sz="2400" u="none" cap="none" strike="noStrike">
                <a:solidFill>
                  <a:srgbClr val="1E4783"/>
                </a:solidFill>
                <a:latin typeface="Calibri"/>
                <a:ea typeface="Calibri"/>
                <a:cs typeface="Calibri"/>
                <a:sym typeface="Calibri"/>
              </a:rPr>
              <a:t> Sea water, which contains salt, gradually dissolves rock on the coastline.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sp>
        <p:nvSpPr>
          <p:cNvPr id="152" name="Google Shape;152;p10"/>
          <p:cNvSpPr/>
          <p:nvPr/>
        </p:nvSpPr>
        <p:spPr>
          <a:xfrm>
            <a:off x="332510" y="196721"/>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
        <p:nvSpPr>
          <p:cNvPr id="153" name="Google Shape;153;p10"/>
          <p:cNvSpPr txBox="1"/>
          <p:nvPr/>
        </p:nvSpPr>
        <p:spPr>
          <a:xfrm>
            <a:off x="332510" y="1017653"/>
            <a:ext cx="28225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1E4783"/>
                </a:solidFill>
                <a:latin typeface="Calibri"/>
                <a:ea typeface="Calibri"/>
                <a:cs typeface="Calibri"/>
                <a:sym typeface="Calibri"/>
              </a:rPr>
              <a:t>Erosion processes</a:t>
            </a:r>
            <a:endParaRPr/>
          </a:p>
        </p:txBody>
      </p:sp>
      <p:pic>
        <p:nvPicPr>
          <p:cNvPr id="154" name="Google Shape;154;p10"/>
          <p:cNvPicPr preferRelativeResize="0"/>
          <p:nvPr/>
        </p:nvPicPr>
        <p:blipFill rotWithShape="1">
          <a:blip r:embed="rId3">
            <a:alphaModFix/>
          </a:blip>
          <a:srcRect b="0" l="0" r="0" t="0"/>
          <a:stretch/>
        </p:blipFill>
        <p:spPr>
          <a:xfrm>
            <a:off x="7144407" y="1279263"/>
            <a:ext cx="4114800" cy="417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1"/>
          <p:cNvSpPr txBox="1"/>
          <p:nvPr/>
        </p:nvSpPr>
        <p:spPr>
          <a:xfrm>
            <a:off x="295204" y="767217"/>
            <a:ext cx="10515600" cy="61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Transportation processes: longshore drift</a:t>
            </a:r>
            <a:endParaRPr/>
          </a:p>
        </p:txBody>
      </p:sp>
      <p:sp>
        <p:nvSpPr>
          <p:cNvPr id="160" name="Google Shape;160;p11"/>
          <p:cNvSpPr txBox="1"/>
          <p:nvPr/>
        </p:nvSpPr>
        <p:spPr>
          <a:xfrm>
            <a:off x="355354" y="1385223"/>
            <a:ext cx="7584600" cy="3820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2625"/>
              </a:lnSpc>
              <a:spcBef>
                <a:spcPts val="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When waves approach the shore at an </a:t>
            </a:r>
            <a:r>
              <a:rPr b="1" i="0" lang="en-US" sz="2400" u="none" cap="none" strike="noStrike">
                <a:solidFill>
                  <a:srgbClr val="1E4783"/>
                </a:solidFill>
                <a:latin typeface="Calibri"/>
                <a:ea typeface="Calibri"/>
                <a:cs typeface="Calibri"/>
                <a:sym typeface="Calibri"/>
              </a:rPr>
              <a:t>angle</a:t>
            </a:r>
            <a:r>
              <a:rPr b="0" i="0" lang="en-US" sz="2400" u="none" cap="none" strike="noStrike">
                <a:solidFill>
                  <a:srgbClr val="1E4783"/>
                </a:solidFill>
                <a:latin typeface="Calibri"/>
                <a:ea typeface="Calibri"/>
                <a:cs typeface="Calibri"/>
                <a:sym typeface="Calibri"/>
              </a:rPr>
              <a:t>, sediment is moved along the shore. This is known as </a:t>
            </a:r>
            <a:r>
              <a:rPr b="1" i="0" lang="en-US" sz="2400" u="none" cap="none" strike="noStrike">
                <a:solidFill>
                  <a:srgbClr val="1E4783"/>
                </a:solidFill>
                <a:latin typeface="Calibri"/>
                <a:ea typeface="Calibri"/>
                <a:cs typeface="Calibri"/>
                <a:sym typeface="Calibri"/>
              </a:rPr>
              <a:t>longshore drift</a:t>
            </a:r>
            <a:r>
              <a:rPr b="0" i="0" lang="en-US" sz="2400" u="none" cap="none" strike="noStrike">
                <a:solidFill>
                  <a:srgbClr val="1E4783"/>
                </a:solidFill>
                <a:latin typeface="Calibri"/>
                <a:ea typeface="Calibri"/>
                <a:cs typeface="Calibri"/>
                <a:sym typeface="Calibri"/>
              </a:rPr>
              <a:t>. </a:t>
            </a:r>
            <a:endParaRPr/>
          </a:p>
          <a:p>
            <a:pPr indent="-342900" lvl="0" marL="342900" marR="0" rtl="0" algn="l">
              <a:lnSpc>
                <a:spcPct val="102625"/>
              </a:lnSpc>
              <a:spcBef>
                <a:spcPts val="180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Waves break on the shore and the </a:t>
            </a:r>
            <a:r>
              <a:rPr b="1" i="0" lang="en-US" sz="2400" u="none" cap="none" strike="noStrike">
                <a:solidFill>
                  <a:srgbClr val="1E4783"/>
                </a:solidFill>
                <a:latin typeface="Calibri"/>
                <a:ea typeface="Calibri"/>
                <a:cs typeface="Calibri"/>
                <a:sym typeface="Calibri"/>
              </a:rPr>
              <a:t>swash</a:t>
            </a:r>
            <a:r>
              <a:rPr b="0" i="0" lang="en-US" sz="2400" u="none" cap="none" strike="noStrike">
                <a:solidFill>
                  <a:srgbClr val="1E4783"/>
                </a:solidFill>
                <a:latin typeface="Calibri"/>
                <a:ea typeface="Calibri"/>
                <a:cs typeface="Calibri"/>
                <a:sym typeface="Calibri"/>
              </a:rPr>
              <a:t> carries the sediment up the shore at an angle. </a:t>
            </a:r>
            <a:endParaRPr/>
          </a:p>
          <a:p>
            <a:pPr indent="-342900" lvl="0" marL="342900" marR="0" rtl="0" algn="l">
              <a:lnSpc>
                <a:spcPct val="102625"/>
              </a:lnSpc>
              <a:spcBef>
                <a:spcPts val="180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The </a:t>
            </a:r>
            <a:r>
              <a:rPr b="1" i="0" lang="en-US" sz="2400" u="none" cap="none" strike="noStrike">
                <a:solidFill>
                  <a:srgbClr val="1E4783"/>
                </a:solidFill>
                <a:latin typeface="Calibri"/>
                <a:ea typeface="Calibri"/>
                <a:cs typeface="Calibri"/>
                <a:sym typeface="Calibri"/>
              </a:rPr>
              <a:t>backwash</a:t>
            </a:r>
            <a:r>
              <a:rPr b="0" i="0" lang="en-US" sz="2400" u="none" cap="none" strike="noStrike">
                <a:solidFill>
                  <a:srgbClr val="1E4783"/>
                </a:solidFill>
                <a:latin typeface="Calibri"/>
                <a:ea typeface="Calibri"/>
                <a:cs typeface="Calibri"/>
                <a:sym typeface="Calibri"/>
              </a:rPr>
              <a:t> carries some of the sediment back down the beach at a right angle. </a:t>
            </a:r>
            <a:endParaRPr/>
          </a:p>
          <a:p>
            <a:pPr indent="-342900" lvl="0" marL="342900" marR="0" rtl="0" algn="l">
              <a:lnSpc>
                <a:spcPct val="102625"/>
              </a:lnSpc>
              <a:spcBef>
                <a:spcPts val="180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Over time, the </a:t>
            </a:r>
            <a:r>
              <a:rPr b="1" i="0" lang="en-US" sz="2400" u="none" cap="none" strike="noStrike">
                <a:solidFill>
                  <a:srgbClr val="1E4783"/>
                </a:solidFill>
                <a:latin typeface="Calibri"/>
                <a:ea typeface="Calibri"/>
                <a:cs typeface="Calibri"/>
                <a:sym typeface="Calibri"/>
              </a:rPr>
              <a:t>zigzag movement </a:t>
            </a:r>
            <a:r>
              <a:rPr b="0" i="0" lang="en-US" sz="2400" u="none" cap="none" strike="noStrike">
                <a:solidFill>
                  <a:srgbClr val="1E4783"/>
                </a:solidFill>
                <a:latin typeface="Calibri"/>
                <a:ea typeface="Calibri"/>
                <a:cs typeface="Calibri"/>
                <a:sym typeface="Calibri"/>
              </a:rPr>
              <a:t>of the swash and backwash causes sand and shingle to move along the length of the shore.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pic>
        <p:nvPicPr>
          <p:cNvPr id="161" name="Google Shape;161;p11"/>
          <p:cNvPicPr preferRelativeResize="0"/>
          <p:nvPr/>
        </p:nvPicPr>
        <p:blipFill rotWithShape="1">
          <a:blip r:embed="rId3">
            <a:alphaModFix/>
          </a:blip>
          <a:srcRect b="0" l="0" r="0" t="0"/>
          <a:stretch/>
        </p:blipFill>
        <p:spPr>
          <a:xfrm>
            <a:off x="8041201" y="1566375"/>
            <a:ext cx="4020950" cy="3033700"/>
          </a:xfrm>
          <a:prstGeom prst="rect">
            <a:avLst/>
          </a:prstGeom>
          <a:noFill/>
          <a:ln>
            <a:noFill/>
          </a:ln>
        </p:spPr>
      </p:pic>
      <p:sp>
        <p:nvSpPr>
          <p:cNvPr id="162" name="Google Shape;162;p11"/>
          <p:cNvSpPr/>
          <p:nvPr/>
        </p:nvSpPr>
        <p:spPr>
          <a:xfrm>
            <a:off x="355354" y="244017"/>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168" name="Google Shape;168;p12"/>
          <p:cNvGraphicFramePr/>
          <p:nvPr/>
        </p:nvGraphicFramePr>
        <p:xfrm>
          <a:off x="1432046" y="1203292"/>
          <a:ext cx="3000000" cy="3000000"/>
        </p:xfrm>
        <a:graphic>
          <a:graphicData uri="http://schemas.openxmlformats.org/drawingml/2006/table">
            <a:tbl>
              <a:tblPr bandRow="1" firstRow="1">
                <a:noFill/>
                <a:tableStyleId>{5A40B673-6EA1-4E3C-9679-CDC3F0218CEB}</a:tableStyleId>
              </a:tblPr>
              <a:tblGrid>
                <a:gridCol w="7844825"/>
              </a:tblGrid>
              <a:tr h="590075">
                <a:tc>
                  <a:txBody>
                    <a:bodyPr/>
                    <a:lstStyle/>
                    <a:p>
                      <a:pPr indent="0" lvl="0" marL="0" marR="0" rtl="0" algn="l">
                        <a:spcBef>
                          <a:spcPts val="0"/>
                        </a:spcBef>
                        <a:spcAft>
                          <a:spcPts val="0"/>
                        </a:spcAft>
                        <a:buNone/>
                      </a:pPr>
                      <a:r>
                        <a:t/>
                      </a:r>
                      <a:endParaRPr b="1" i="0" sz="3000" u="none" cap="none" strike="noStrike">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solidFill>
                      <a:srgbClr val="1A8753"/>
                    </a:solidFill>
                  </a:tcPr>
                </a:tc>
              </a:tr>
              <a:tr h="491725">
                <a:tc>
                  <a:txBody>
                    <a:bodyPr/>
                    <a:lstStyle/>
                    <a:p>
                      <a:pPr indent="-447675" lvl="0" marL="447675" marR="0" rtl="0" algn="l">
                        <a:spcBef>
                          <a:spcPts val="0"/>
                        </a:spcBef>
                        <a:spcAft>
                          <a:spcPts val="0"/>
                        </a:spcAft>
                        <a:buNone/>
                      </a:pPr>
                      <a:r>
                        <a:rPr b="1" lang="en-US" sz="2000" u="none" cap="none" strike="noStrike">
                          <a:solidFill>
                            <a:schemeClr val="dk1"/>
                          </a:solidFill>
                          <a:latin typeface="Calibri"/>
                          <a:ea typeface="Calibri"/>
                          <a:cs typeface="Calibri"/>
                          <a:sym typeface="Calibri"/>
                        </a:rPr>
                        <a:t>1.</a:t>
                      </a:r>
                      <a:r>
                        <a:rPr b="0" lang="en-US" sz="2000" u="none" cap="none" strike="noStrike">
                          <a:solidFill>
                            <a:schemeClr val="dk1"/>
                          </a:solidFill>
                          <a:latin typeface="Calibri"/>
                          <a:ea typeface="Calibri"/>
                          <a:cs typeface="Calibri"/>
                          <a:sym typeface="Calibri"/>
                        </a:rPr>
                        <a:t>	</a:t>
                      </a:r>
                      <a:r>
                        <a:rPr b="0" i="0" lang="en-US" sz="2000" u="none" cap="none" strike="noStrike">
                          <a:latin typeface="Calibri"/>
                          <a:ea typeface="Calibri"/>
                          <a:cs typeface="Calibri"/>
                          <a:sym typeface="Calibri"/>
                        </a:rPr>
                        <a:t>What does the word ‘marine’ mean?</a:t>
                      </a:r>
                      <a:endParaRPr b="0" i="0" sz="20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lnSpc>
                          <a:spcPct val="100000"/>
                        </a:lnSpc>
                        <a:spcBef>
                          <a:spcPts val="0"/>
                        </a:spcBef>
                        <a:spcAft>
                          <a:spcPts val="0"/>
                        </a:spcAft>
                        <a:buClr>
                          <a:schemeClr val="dk1"/>
                        </a:buClr>
                        <a:buSzPts val="2000"/>
                        <a:buFont typeface="Calibri"/>
                        <a:buNone/>
                      </a:pPr>
                      <a:r>
                        <a:rPr b="1" lang="en-US" sz="2000" u="none" cap="none" strike="noStrike">
                          <a:solidFill>
                            <a:schemeClr val="dk1"/>
                          </a:solidFill>
                          <a:latin typeface="Calibri"/>
                          <a:ea typeface="Calibri"/>
                          <a:cs typeface="Calibri"/>
                          <a:sym typeface="Calibri"/>
                        </a:rPr>
                        <a:t>2.</a:t>
                      </a:r>
                      <a:r>
                        <a:rPr b="0" lang="en-US" sz="2000" u="none" cap="none" strike="noStrike">
                          <a:solidFill>
                            <a:schemeClr val="dk1"/>
                          </a:solidFill>
                          <a:latin typeface="Calibri"/>
                          <a:ea typeface="Calibri"/>
                          <a:cs typeface="Calibri"/>
                          <a:sym typeface="Calibri"/>
                        </a:rPr>
                        <a:t>	</a:t>
                      </a:r>
                      <a:r>
                        <a:rPr b="0" i="0" lang="en-US" sz="2000" u="none" cap="none" strike="noStrike">
                          <a:latin typeface="Calibri"/>
                          <a:ea typeface="Calibri"/>
                          <a:cs typeface="Calibri"/>
                          <a:sym typeface="Calibri"/>
                        </a:rPr>
                        <a:t>What is the difference between constructive and destructive waves?</a:t>
                      </a:r>
                      <a:endParaRPr b="0" sz="20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spcBef>
                          <a:spcPts val="0"/>
                        </a:spcBef>
                        <a:spcAft>
                          <a:spcPts val="0"/>
                        </a:spcAft>
                        <a:buNone/>
                      </a:pPr>
                      <a:r>
                        <a:rPr b="1" lang="en-US" sz="2000" u="none" cap="none" strike="noStrike">
                          <a:solidFill>
                            <a:schemeClr val="dk1"/>
                          </a:solidFill>
                          <a:latin typeface="Calibri"/>
                          <a:ea typeface="Calibri"/>
                          <a:cs typeface="Calibri"/>
                          <a:sym typeface="Calibri"/>
                        </a:rPr>
                        <a:t>3.</a:t>
                      </a:r>
                      <a:r>
                        <a:rPr lang="en-US" sz="2000" u="none" cap="none" strike="noStrike">
                          <a:solidFill>
                            <a:schemeClr val="dk1"/>
                          </a:solidFill>
                          <a:latin typeface="Calibri"/>
                          <a:ea typeface="Calibri"/>
                          <a:cs typeface="Calibri"/>
                          <a:sym typeface="Calibri"/>
                        </a:rPr>
                        <a:t>	</a:t>
                      </a:r>
                      <a:r>
                        <a:rPr b="0" i="0" lang="en-US" sz="2000" u="none" cap="none" strike="noStrike">
                          <a:latin typeface="Calibri"/>
                          <a:ea typeface="Calibri"/>
                          <a:cs typeface="Calibri"/>
                          <a:sym typeface="Calibri"/>
                        </a:rPr>
                        <a:t>How does compressed air operate (work) when eroding a coastline?</a:t>
                      </a:r>
                      <a:endParaRPr b="0" i="0" sz="20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spcBef>
                          <a:spcPts val="0"/>
                        </a:spcBef>
                        <a:spcAft>
                          <a:spcPts val="0"/>
                        </a:spcAft>
                        <a:buNone/>
                      </a:pPr>
                      <a:r>
                        <a:rPr b="1" lang="en-US" sz="2000" u="none" cap="none" strike="noStrike">
                          <a:solidFill>
                            <a:schemeClr val="dk1"/>
                          </a:solidFill>
                          <a:latin typeface="Calibri"/>
                          <a:ea typeface="Calibri"/>
                          <a:cs typeface="Calibri"/>
                          <a:sym typeface="Calibri"/>
                        </a:rPr>
                        <a:t>4.</a:t>
                      </a:r>
                      <a:r>
                        <a:rPr b="0" i="0" lang="en-US" sz="2000" u="none" cap="none" strike="noStrike">
                          <a:solidFill>
                            <a:schemeClr val="dk1"/>
                          </a:solidFill>
                          <a:latin typeface="Calibri"/>
                          <a:ea typeface="Calibri"/>
                          <a:cs typeface="Calibri"/>
                          <a:sym typeface="Calibri"/>
                        </a:rPr>
                        <a:t>	</a:t>
                      </a:r>
                      <a:r>
                        <a:rPr b="0" i="0" lang="en-US" sz="2000" u="none" cap="none" strike="noStrike">
                          <a:latin typeface="Calibri"/>
                          <a:ea typeface="Calibri"/>
                          <a:cs typeface="Calibri"/>
                          <a:sym typeface="Calibri"/>
                        </a:rPr>
                        <a:t>What is longshore drift?</a:t>
                      </a:r>
                      <a:endParaRPr b="0" i="0" sz="20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75275">
                <a:tc>
                  <a:txBody>
                    <a:bodyPr/>
                    <a:lstStyle/>
                    <a:p>
                      <a:pPr indent="-447675" lvl="0" marL="447675" marR="0" rtl="0" algn="l">
                        <a:spcBef>
                          <a:spcPts val="0"/>
                        </a:spcBef>
                        <a:spcAft>
                          <a:spcPts val="0"/>
                        </a:spcAft>
                        <a:buNone/>
                      </a:pPr>
                      <a:r>
                        <a:rPr b="1" lang="en-US" sz="2000" u="none" cap="none" strike="noStrike">
                          <a:solidFill>
                            <a:schemeClr val="dk1"/>
                          </a:solidFill>
                          <a:latin typeface="Calibri"/>
                          <a:ea typeface="Calibri"/>
                          <a:cs typeface="Calibri"/>
                          <a:sym typeface="Calibri"/>
                        </a:rPr>
                        <a:t>5.</a:t>
                      </a:r>
                      <a:r>
                        <a:rPr b="0" i="0" lang="en-US" sz="2000" u="none" cap="none" strike="noStrike">
                          <a:solidFill>
                            <a:schemeClr val="dk1"/>
                          </a:solidFill>
                          <a:latin typeface="Calibri"/>
                          <a:ea typeface="Calibri"/>
                          <a:cs typeface="Calibri"/>
                          <a:sym typeface="Calibri"/>
                        </a:rPr>
                        <a:t>	</a:t>
                      </a:r>
                      <a:r>
                        <a:rPr b="0" i="0" lang="en-US" sz="2000" u="none" cap="none" strike="noStrike">
                          <a:latin typeface="Calibri"/>
                          <a:ea typeface="Calibri"/>
                          <a:cs typeface="Calibri"/>
                          <a:sym typeface="Calibri"/>
                        </a:rPr>
                        <a:t>What causes deposition on a coastline?</a:t>
                      </a:r>
                      <a:endParaRPr b="0" i="0" sz="20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A picture containing logo&#10;&#10;Description automatically generated" id="169" name="Google Shape;169;p12"/>
          <p:cNvPicPr preferRelativeResize="0"/>
          <p:nvPr/>
        </p:nvPicPr>
        <p:blipFill rotWithShape="1">
          <a:blip r:embed="rId3">
            <a:alphaModFix/>
          </a:blip>
          <a:srcRect b="0" l="0" r="0" t="0"/>
          <a:stretch/>
        </p:blipFill>
        <p:spPr>
          <a:xfrm>
            <a:off x="1605157" y="1104334"/>
            <a:ext cx="3948119" cy="749085"/>
          </a:xfrm>
          <a:prstGeom prst="rect">
            <a:avLst/>
          </a:prstGeom>
          <a:noFill/>
          <a:ln>
            <a:noFill/>
          </a:ln>
        </p:spPr>
      </p:pic>
      <p:sp>
        <p:nvSpPr>
          <p:cNvPr id="170" name="Google Shape;170;p12"/>
          <p:cNvSpPr/>
          <p:nvPr/>
        </p:nvSpPr>
        <p:spPr>
          <a:xfrm>
            <a:off x="355354" y="244017"/>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176" name="Google Shape;176;p13"/>
          <p:cNvGraphicFramePr/>
          <p:nvPr/>
        </p:nvGraphicFramePr>
        <p:xfrm>
          <a:off x="1759432" y="1311114"/>
          <a:ext cx="3000000" cy="3000000"/>
        </p:xfrm>
        <a:graphic>
          <a:graphicData uri="http://schemas.openxmlformats.org/drawingml/2006/table">
            <a:tbl>
              <a:tblPr bandRow="1" firstRow="1">
                <a:noFill/>
                <a:tableStyleId>{5A40B673-6EA1-4E3C-9679-CDC3F0218CEB}</a:tableStyleId>
              </a:tblPr>
              <a:tblGrid>
                <a:gridCol w="7956075"/>
              </a:tblGrid>
              <a:tr h="304800">
                <a:tc>
                  <a:txBody>
                    <a:bodyPr/>
                    <a:lstStyle/>
                    <a:p>
                      <a:pPr indent="0" lvl="0" marL="0" marR="0" rtl="0" algn="l">
                        <a:spcBef>
                          <a:spcPts val="0"/>
                        </a:spcBef>
                        <a:spcAft>
                          <a:spcPts val="0"/>
                        </a:spcAft>
                        <a:buNone/>
                      </a:pPr>
                      <a:r>
                        <a:rPr b="1" lang="en-US" sz="2400" u="none" cap="none" strike="noStrike">
                          <a:latin typeface="Calibri"/>
                          <a:ea typeface="Calibri"/>
                          <a:cs typeface="Calibri"/>
                          <a:sym typeface="Calibri"/>
                        </a:rPr>
                        <a:t>Higher-order questions 1</a:t>
                      </a:r>
                      <a:endParaRPr b="1" i="0" sz="2400" u="none" cap="none" strike="noStrike">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2000" u="none" cap="none" strike="noStrike">
                          <a:solidFill>
                            <a:schemeClr val="dk1"/>
                          </a:solidFill>
                          <a:latin typeface="Calibri"/>
                          <a:ea typeface="Calibri"/>
                          <a:cs typeface="Calibri"/>
                          <a:sym typeface="Calibri"/>
                        </a:rPr>
                        <a:t>1.	How would Ireland’s west coast be affected by sea level rises?</a:t>
                      </a:r>
                      <a:endParaRPr b="0" i="0" sz="2000" u="none" cap="none" strike="noStrike">
                        <a:solidFill>
                          <a:schemeClr val="dk1"/>
                        </a:solidFill>
                        <a:latin typeface="Calibri"/>
                        <a:ea typeface="Calibri"/>
                        <a:cs typeface="Calibri"/>
                        <a:sym typeface="Calibri"/>
                      </a:endParaRPr>
                    </a:p>
                  </a:txBody>
                  <a:tcPr marT="45725" marB="45725" marR="75575" marL="75575"/>
                </a:tc>
              </a:tr>
              <a:tr h="478600">
                <a:tc>
                  <a:txBody>
                    <a:bodyPr/>
                    <a:lstStyle/>
                    <a:p>
                      <a:pPr indent="-447675" lvl="0" marL="447675" marR="0" rtl="0" algn="l">
                        <a:lnSpc>
                          <a:spcPct val="100000"/>
                        </a:lnSpc>
                        <a:spcBef>
                          <a:spcPts val="0"/>
                        </a:spcBef>
                        <a:spcAft>
                          <a:spcPts val="0"/>
                        </a:spcAft>
                        <a:buClr>
                          <a:schemeClr val="dk1"/>
                        </a:buClr>
                        <a:buSzPts val="2000"/>
                        <a:buFont typeface="Calibri"/>
                        <a:buNone/>
                      </a:pPr>
                      <a:r>
                        <a:rPr b="0" lang="en-US" sz="2000" u="none" cap="none" strike="noStrike">
                          <a:solidFill>
                            <a:schemeClr val="dk1"/>
                          </a:solidFill>
                          <a:latin typeface="Calibri"/>
                          <a:ea typeface="Calibri"/>
                          <a:cs typeface="Calibri"/>
                          <a:sym typeface="Calibri"/>
                        </a:rPr>
                        <a:t>2.	How would faster wind speeds affect coastal erosion processes? </a:t>
                      </a:r>
                      <a:endParaRPr/>
                    </a:p>
                  </a:txBody>
                  <a:tcPr marT="45725" marB="45725" marR="75575" marL="75575"/>
                </a:tc>
              </a:tr>
              <a:tr h="383825">
                <a:tc>
                  <a:txBody>
                    <a:bodyPr/>
                    <a:lstStyle/>
                    <a:p>
                      <a:pPr indent="-447675" lvl="0" marL="447675" marR="0" rtl="0" algn="l">
                        <a:spcBef>
                          <a:spcPts val="0"/>
                        </a:spcBef>
                        <a:spcAft>
                          <a:spcPts val="0"/>
                        </a:spcAft>
                        <a:buNone/>
                      </a:pPr>
                      <a:r>
                        <a:rPr b="0" lang="en-US" sz="2000" u="none" cap="none" strike="noStrike">
                          <a:solidFill>
                            <a:schemeClr val="dk1"/>
                          </a:solidFill>
                          <a:latin typeface="Calibri"/>
                          <a:ea typeface="Calibri"/>
                          <a:cs typeface="Calibri"/>
                          <a:sym typeface="Calibri"/>
                        </a:rPr>
                        <a:t>3.	What happens to longshore drift if there is a change in the direction of a coastline?</a:t>
                      </a:r>
                      <a:endParaRPr b="0" i="0" sz="2000" u="none" cap="none" strike="noStrike">
                        <a:solidFill>
                          <a:schemeClr val="dk1"/>
                        </a:solidFill>
                        <a:latin typeface="Calibri"/>
                        <a:ea typeface="Calibri"/>
                        <a:cs typeface="Calibri"/>
                        <a:sym typeface="Calibri"/>
                      </a:endParaRPr>
                    </a:p>
                  </a:txBody>
                  <a:tcPr marT="45725" marB="45725" marR="75575" marL="75575"/>
                </a:tc>
              </a:tr>
            </a:tbl>
          </a:graphicData>
        </a:graphic>
      </p:graphicFrame>
      <p:sp>
        <p:nvSpPr>
          <p:cNvPr id="177" name="Google Shape;177;p13"/>
          <p:cNvSpPr/>
          <p:nvPr/>
        </p:nvSpPr>
        <p:spPr>
          <a:xfrm>
            <a:off x="355354" y="244017"/>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3" name="Google Shape;183;p14"/>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1E4783"/>
                </a:solidFill>
                <a:latin typeface="Calibri"/>
                <a:ea typeface="Calibri"/>
                <a:cs typeface="Calibri"/>
                <a:sym typeface="Calibri"/>
              </a:rPr>
              <a:t>Go to Section 11.1 on page 57 of your Skills Book.</a:t>
            </a:r>
            <a:endParaRPr/>
          </a:p>
        </p:txBody>
      </p:sp>
      <p:sp>
        <p:nvSpPr>
          <p:cNvPr id="184" name="Google Shape;184;p14"/>
          <p:cNvSpPr/>
          <p:nvPr/>
        </p:nvSpPr>
        <p:spPr>
          <a:xfrm>
            <a:off x="355354" y="244017"/>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Calibri"/>
                <a:ea typeface="Calibri"/>
                <a:cs typeface="Calibri"/>
                <a:sym typeface="Calibri"/>
              </a:rPr>
              <a:t>11.1</a:t>
            </a:r>
            <a:r>
              <a:rPr b="1" lang="en-US" sz="2800">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5"/>
          <p:cNvSpPr txBox="1"/>
          <p:nvPr/>
        </p:nvSpPr>
        <p:spPr>
          <a:xfrm>
            <a:off x="493985" y="1039812"/>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Cliffs and wave-cut platforms</a:t>
            </a:r>
            <a:endParaRPr/>
          </a:p>
        </p:txBody>
      </p:sp>
      <p:sp>
        <p:nvSpPr>
          <p:cNvPr id="190" name="Google Shape;190;p15"/>
          <p:cNvSpPr/>
          <p:nvPr/>
        </p:nvSpPr>
        <p:spPr>
          <a:xfrm>
            <a:off x="493985" y="277947"/>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pic>
        <p:nvPicPr>
          <p:cNvPr id="191" name="Google Shape;191;p15"/>
          <p:cNvPicPr preferRelativeResize="0"/>
          <p:nvPr/>
        </p:nvPicPr>
        <p:blipFill rotWithShape="1">
          <a:blip r:embed="rId3">
            <a:alphaModFix/>
          </a:blip>
          <a:srcRect b="0" l="0" r="0" t="0"/>
          <a:stretch/>
        </p:blipFill>
        <p:spPr>
          <a:xfrm>
            <a:off x="608642" y="1908894"/>
            <a:ext cx="10884420" cy="30402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nvSpPr>
        <p:spPr>
          <a:xfrm>
            <a:off x="493985" y="1039812"/>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Cliffs and wave-cut platforms</a:t>
            </a:r>
            <a:endParaRPr/>
          </a:p>
        </p:txBody>
      </p:sp>
      <p:pic>
        <p:nvPicPr>
          <p:cNvPr id="197" name="Google Shape;197;p16"/>
          <p:cNvPicPr preferRelativeResize="0"/>
          <p:nvPr/>
        </p:nvPicPr>
        <p:blipFill rotWithShape="1">
          <a:blip r:embed="rId3">
            <a:alphaModFix/>
          </a:blip>
          <a:srcRect b="0" l="0" r="0" t="0"/>
          <a:stretch/>
        </p:blipFill>
        <p:spPr>
          <a:xfrm>
            <a:off x="677680" y="2263839"/>
            <a:ext cx="10836640" cy="2936248"/>
          </a:xfrm>
          <a:prstGeom prst="rect">
            <a:avLst/>
          </a:prstGeom>
          <a:noFill/>
          <a:ln>
            <a:noFill/>
          </a:ln>
        </p:spPr>
      </p:pic>
      <p:sp>
        <p:nvSpPr>
          <p:cNvPr id="198" name="Google Shape;198;p16"/>
          <p:cNvSpPr/>
          <p:nvPr/>
        </p:nvSpPr>
        <p:spPr>
          <a:xfrm>
            <a:off x="493985" y="277947"/>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nvSpPr>
        <p:spPr>
          <a:xfrm>
            <a:off x="193964" y="1430391"/>
            <a:ext cx="9325173" cy="4187187"/>
          </a:xfrm>
          <a:prstGeom prst="rect">
            <a:avLst/>
          </a:prstGeom>
          <a:noFill/>
          <a:ln>
            <a:noFill/>
          </a:ln>
        </p:spPr>
        <p:txBody>
          <a:bodyPr anchorCtr="0" anchor="t" bIns="45700" lIns="91425" spcFirstLastPara="1" rIns="91425" wrap="square" tIns="45700">
            <a:noAutofit/>
          </a:bodyPr>
          <a:lstStyle/>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Feature</a:t>
            </a:r>
            <a:endParaRPr sz="2000">
              <a:solidFill>
                <a:srgbClr val="1E4783"/>
              </a:solidFill>
              <a:latin typeface="Calibri"/>
              <a:ea typeface="Calibri"/>
              <a:cs typeface="Calibri"/>
              <a:sym typeface="Calibri"/>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Steep or vertical slope on the coast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Feature of erosion</a:t>
            </a:r>
            <a:endParaRPr/>
          </a:p>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Explanation</a:t>
            </a:r>
            <a:endParaRPr sz="2000">
              <a:solidFill>
                <a:srgbClr val="1E4783"/>
              </a:solidFill>
              <a:latin typeface="Calibri"/>
              <a:ea typeface="Calibri"/>
              <a:cs typeface="Calibri"/>
              <a:sym typeface="Calibri"/>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Destructive waves erode the coast.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At </a:t>
            </a:r>
            <a:r>
              <a:rPr b="1" lang="en-US" sz="2000">
                <a:solidFill>
                  <a:srgbClr val="1E4783"/>
                </a:solidFill>
                <a:latin typeface="Calibri"/>
                <a:ea typeface="Calibri"/>
                <a:cs typeface="Calibri"/>
                <a:sym typeface="Calibri"/>
              </a:rPr>
              <a:t>high tide</a:t>
            </a:r>
            <a:r>
              <a:rPr lang="en-US" sz="2000">
                <a:solidFill>
                  <a:srgbClr val="1E4783"/>
                </a:solidFill>
                <a:latin typeface="Calibri"/>
                <a:ea typeface="Calibri"/>
                <a:cs typeface="Calibri"/>
                <a:sym typeface="Calibri"/>
              </a:rPr>
              <a:t>, hydraulic action, compressed air and abrasion erode a </a:t>
            </a:r>
            <a:r>
              <a:rPr b="1" lang="en-US" sz="2000">
                <a:solidFill>
                  <a:srgbClr val="1E4783"/>
                </a:solidFill>
                <a:latin typeface="Calibri"/>
                <a:ea typeface="Calibri"/>
                <a:cs typeface="Calibri"/>
                <a:sym typeface="Calibri"/>
              </a:rPr>
              <a:t>wave-cut notch</a:t>
            </a:r>
            <a:r>
              <a:rPr lang="en-US" sz="2000">
                <a:solidFill>
                  <a:srgbClr val="1E4783"/>
                </a:solidFill>
                <a:latin typeface="Calibri"/>
                <a:ea typeface="Calibri"/>
                <a:cs typeface="Calibri"/>
                <a:sym typeface="Calibri"/>
              </a:rPr>
              <a:t>. </a:t>
            </a:r>
            <a:endParaRPr/>
          </a:p>
          <a:p>
            <a:pPr indent="-404813" lvl="2" marL="9144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A </a:t>
            </a:r>
            <a:r>
              <a:rPr b="1" i="0" lang="en-US" sz="2000" u="none" cap="none" strike="noStrike">
                <a:solidFill>
                  <a:srgbClr val="1E4783"/>
                </a:solidFill>
                <a:latin typeface="Calibri"/>
                <a:ea typeface="Calibri"/>
                <a:cs typeface="Calibri"/>
                <a:sym typeface="Calibri"/>
              </a:rPr>
              <a:t>wave-cut platform </a:t>
            </a:r>
            <a:r>
              <a:rPr b="0" i="0" lang="en-US" sz="2000" u="none" cap="none" strike="noStrike">
                <a:solidFill>
                  <a:srgbClr val="1E4783"/>
                </a:solidFill>
                <a:latin typeface="Calibri"/>
                <a:ea typeface="Calibri"/>
                <a:cs typeface="Calibri"/>
                <a:sym typeface="Calibri"/>
              </a:rPr>
              <a:t>develops at the base of the cliff. </a:t>
            </a:r>
            <a:endParaRPr/>
          </a:p>
          <a:p>
            <a:pPr indent="-404813" lvl="2" marL="9144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Sediment is transported and deposited below low tide.  </a:t>
            </a:r>
            <a:endParaRPr/>
          </a:p>
          <a:p>
            <a:pPr indent="-404813" lvl="2" marL="9144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This forms a </a:t>
            </a:r>
            <a:r>
              <a:rPr b="1" i="0" lang="en-US" sz="2000" u="none" cap="none" strike="noStrike">
                <a:solidFill>
                  <a:srgbClr val="1E4783"/>
                </a:solidFill>
                <a:latin typeface="Calibri"/>
                <a:ea typeface="Calibri"/>
                <a:cs typeface="Calibri"/>
                <a:sym typeface="Calibri"/>
              </a:rPr>
              <a:t>wave-built terrace</a:t>
            </a:r>
            <a:r>
              <a:rPr b="0" i="0" lang="en-US" sz="2000" u="none" cap="none" strike="noStrike">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Over time, erosion enlarges the notch.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The rocks above the notch are undermined.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These rocks eventually collapse and a cliff is formed.</a:t>
            </a:r>
            <a:endParaRPr sz="2000">
              <a:solidFill>
                <a:schemeClr val="dk1"/>
              </a:solidFill>
              <a:latin typeface="Calibri"/>
              <a:ea typeface="Calibri"/>
              <a:cs typeface="Calibri"/>
              <a:sym typeface="Calibri"/>
            </a:endParaRPr>
          </a:p>
          <a:p>
            <a:pPr indent="121920" lvl="0" marL="0" marR="0" rtl="0" algn="l">
              <a:lnSpc>
                <a:spcPct val="102625"/>
              </a:lnSpc>
              <a:spcBef>
                <a:spcPts val="0"/>
              </a:spcBef>
              <a:spcAft>
                <a:spcPts val="0"/>
              </a:spcAft>
              <a:buClr>
                <a:srgbClr val="FF0000"/>
              </a:buClr>
              <a:buSzPts val="1920"/>
              <a:buFont typeface="Arial"/>
              <a:buNone/>
            </a:pPr>
            <a:r>
              <a:t/>
            </a:r>
            <a:endParaRPr sz="2400">
              <a:solidFill>
                <a:srgbClr val="1E4783"/>
              </a:solidFill>
              <a:latin typeface="Calibri"/>
              <a:ea typeface="Calibri"/>
              <a:cs typeface="Calibri"/>
              <a:sym typeface="Calibri"/>
            </a:endParaRPr>
          </a:p>
          <a:p>
            <a:pPr indent="0" lvl="0" marL="0" marR="0" rtl="0" algn="l">
              <a:lnSpc>
                <a:spcPct val="102625"/>
              </a:lnSpc>
              <a:spcBef>
                <a:spcPts val="0"/>
              </a:spcBef>
              <a:spcAft>
                <a:spcPts val="0"/>
              </a:spcAft>
              <a:buNone/>
            </a:pPr>
            <a:r>
              <a:rPr lang="en-US" sz="2400">
                <a:solidFill>
                  <a:srgbClr val="1E4783"/>
                </a:solidFill>
                <a:latin typeface="Calibri"/>
                <a:ea typeface="Calibri"/>
                <a:cs typeface="Calibri"/>
                <a:sym typeface="Calibri"/>
              </a:rPr>
              <a:t> </a:t>
            </a:r>
            <a:endParaRPr/>
          </a:p>
        </p:txBody>
      </p:sp>
      <p:pic>
        <p:nvPicPr>
          <p:cNvPr id="204" name="Google Shape;204;p17"/>
          <p:cNvPicPr preferRelativeResize="0"/>
          <p:nvPr/>
        </p:nvPicPr>
        <p:blipFill rotWithShape="1">
          <a:blip r:embed="rId3">
            <a:alphaModFix/>
          </a:blip>
          <a:srcRect b="0" l="0" r="0" t="0"/>
          <a:stretch/>
        </p:blipFill>
        <p:spPr>
          <a:xfrm>
            <a:off x="7414097" y="1589688"/>
            <a:ext cx="4439178" cy="1202820"/>
          </a:xfrm>
          <a:prstGeom prst="rect">
            <a:avLst/>
          </a:prstGeom>
          <a:noFill/>
          <a:ln>
            <a:noFill/>
          </a:ln>
        </p:spPr>
      </p:pic>
      <p:sp>
        <p:nvSpPr>
          <p:cNvPr id="205" name="Google Shape;205;p17"/>
          <p:cNvSpPr/>
          <p:nvPr/>
        </p:nvSpPr>
        <p:spPr>
          <a:xfrm>
            <a:off x="493985" y="277947"/>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
        <p:nvSpPr>
          <p:cNvPr id="206" name="Google Shape;206;p17"/>
          <p:cNvSpPr txBox="1"/>
          <p:nvPr/>
        </p:nvSpPr>
        <p:spPr>
          <a:xfrm>
            <a:off x="8158889" y="4355864"/>
            <a:ext cx="3694386" cy="1651734"/>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Examples</a:t>
            </a:r>
            <a:r>
              <a:rPr b="1" lang="en-US" sz="1800">
                <a:solidFill>
                  <a:srgbClr val="1E4783"/>
                </a:solidFill>
                <a:latin typeface="Calibri"/>
                <a:ea typeface="Calibri"/>
                <a:cs typeface="Calibri"/>
                <a:sym typeface="Calibri"/>
              </a:rPr>
              <a:t>:</a:t>
            </a:r>
            <a:r>
              <a:rPr lang="en-US" sz="1800">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None/>
            </a:pPr>
            <a:r>
              <a:rPr lang="en-US" sz="2000">
                <a:solidFill>
                  <a:srgbClr val="1E4783"/>
                </a:solidFill>
                <a:latin typeface="Calibri"/>
                <a:ea typeface="Calibri"/>
                <a:cs typeface="Calibri"/>
                <a:sym typeface="Calibri"/>
              </a:rPr>
              <a:t>The Cliffs of Moher, Co. Clare, and Slieve League, Co. Donegal – Ireland’s highest cliffs.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7"/>
          <p:cNvSpPr txBox="1"/>
          <p:nvPr/>
        </p:nvSpPr>
        <p:spPr>
          <a:xfrm>
            <a:off x="193963" y="83479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Cliffs and wave-cut platforms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pic>
        <p:nvPicPr>
          <p:cNvPr id="213" name="Google Shape;213;p18"/>
          <p:cNvPicPr preferRelativeResize="0"/>
          <p:nvPr/>
        </p:nvPicPr>
        <p:blipFill rotWithShape="1">
          <a:blip r:embed="rId3">
            <a:alphaModFix/>
          </a:blip>
          <a:srcRect b="0" l="0" r="0" t="0"/>
          <a:stretch/>
        </p:blipFill>
        <p:spPr>
          <a:xfrm>
            <a:off x="1944414" y="1032641"/>
            <a:ext cx="3091355" cy="4416221"/>
          </a:xfrm>
          <a:prstGeom prst="rect">
            <a:avLst/>
          </a:prstGeom>
          <a:noFill/>
          <a:ln>
            <a:noFill/>
          </a:ln>
        </p:spPr>
      </p:pic>
      <p:pic>
        <p:nvPicPr>
          <p:cNvPr id="214" name="Google Shape;214;p18"/>
          <p:cNvPicPr preferRelativeResize="0"/>
          <p:nvPr/>
        </p:nvPicPr>
        <p:blipFill rotWithShape="1">
          <a:blip r:embed="rId4">
            <a:alphaModFix/>
          </a:blip>
          <a:srcRect b="0" l="0" r="0" t="0"/>
          <a:stretch/>
        </p:blipFill>
        <p:spPr>
          <a:xfrm>
            <a:off x="6322754" y="1023414"/>
            <a:ext cx="3922079" cy="4425448"/>
          </a:xfrm>
          <a:prstGeom prst="rect">
            <a:avLst/>
          </a:prstGeom>
          <a:noFill/>
          <a:ln>
            <a:noFill/>
          </a:ln>
        </p:spPr>
      </p:pic>
      <p:sp>
        <p:nvSpPr>
          <p:cNvPr id="215" name="Google Shape;215;p18"/>
          <p:cNvSpPr txBox="1"/>
          <p:nvPr/>
        </p:nvSpPr>
        <p:spPr>
          <a:xfrm>
            <a:off x="2065283" y="2774473"/>
            <a:ext cx="1755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Tralee Bay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9"/>
          <p:cNvSpPr txBox="1"/>
          <p:nvPr/>
        </p:nvSpPr>
        <p:spPr>
          <a:xfrm>
            <a:off x="424150" y="1000100"/>
            <a:ext cx="4214648"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Bays and Headlands</a:t>
            </a:r>
            <a:endParaRPr/>
          </a:p>
        </p:txBody>
      </p:sp>
      <p:sp>
        <p:nvSpPr>
          <p:cNvPr id="221" name="Google Shape;221;p19"/>
          <p:cNvSpPr txBox="1"/>
          <p:nvPr/>
        </p:nvSpPr>
        <p:spPr>
          <a:xfrm>
            <a:off x="310055" y="1618201"/>
            <a:ext cx="7243149" cy="4247701"/>
          </a:xfrm>
          <a:prstGeom prst="rect">
            <a:avLst/>
          </a:prstGeom>
          <a:noFill/>
          <a:ln>
            <a:noFill/>
          </a:ln>
        </p:spPr>
        <p:txBody>
          <a:bodyPr anchorCtr="0" anchor="t" bIns="45700" lIns="91425" spcFirstLastPara="1" rIns="91425" wrap="square" tIns="45700">
            <a:spAutoFit/>
          </a:bodyPr>
          <a:lstStyle/>
          <a:p>
            <a:pPr indent="0" lvl="0" marL="0" marR="0" rtl="0" algn="l">
              <a:lnSpc>
                <a:spcPct val="123150"/>
              </a:lnSpc>
              <a:spcBef>
                <a:spcPts val="0"/>
              </a:spcBef>
              <a:spcAft>
                <a:spcPts val="0"/>
              </a:spcAft>
              <a:buNone/>
            </a:pPr>
            <a:r>
              <a:rPr b="1" lang="en-US" sz="2000">
                <a:solidFill>
                  <a:srgbClr val="1E4783"/>
                </a:solidFill>
                <a:latin typeface="Calibri"/>
                <a:ea typeface="Calibri"/>
                <a:cs typeface="Calibri"/>
                <a:sym typeface="Calibri"/>
              </a:rPr>
              <a:t>Feature</a:t>
            </a:r>
            <a:endParaRPr sz="2000">
              <a:solidFill>
                <a:srgbClr val="1E4783"/>
              </a:solidFill>
              <a:latin typeface="Calibri"/>
              <a:ea typeface="Calibri"/>
              <a:cs typeface="Calibri"/>
              <a:sym typeface="Calibri"/>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Area of hard rock that juts out into the sea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Bay – an inlet eroded between two headlands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Bays and headlands – features of erosion</a:t>
            </a:r>
            <a:endParaRPr/>
          </a:p>
          <a:p>
            <a:pPr indent="0" lvl="0" marL="0" marR="0" rtl="0" algn="l">
              <a:lnSpc>
                <a:spcPct val="123150"/>
              </a:lnSpc>
              <a:spcBef>
                <a:spcPts val="0"/>
              </a:spcBef>
              <a:spcAft>
                <a:spcPts val="0"/>
              </a:spcAft>
              <a:buNone/>
            </a:pPr>
            <a:r>
              <a:rPr b="1" lang="en-US" sz="2000">
                <a:solidFill>
                  <a:srgbClr val="1E4783"/>
                </a:solidFill>
                <a:latin typeface="Calibri"/>
                <a:ea typeface="Calibri"/>
                <a:cs typeface="Calibri"/>
                <a:sym typeface="Calibri"/>
              </a:rPr>
              <a:t>Explanation</a:t>
            </a:r>
            <a:r>
              <a:rPr lang="en-US" sz="2000">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They form in areas with soft rock and hard rock facing the sea.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The soft rock is eroded quickly by hydraulic action and abrasion.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This leaves an indent in the coast known as a bay.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The hard rock is left jutting out into the sea as a headland.</a:t>
            </a:r>
            <a:endParaRPr/>
          </a:p>
          <a:p>
            <a:pPr indent="0" lvl="0" marL="0" marR="0" rtl="0" algn="l">
              <a:lnSpc>
                <a:spcPct val="123150"/>
              </a:lnSpc>
              <a:spcBef>
                <a:spcPts val="0"/>
              </a:spcBef>
              <a:spcAft>
                <a:spcPts val="0"/>
              </a:spcAft>
              <a:buNone/>
            </a:pPr>
            <a:r>
              <a:rPr b="1" lang="en-US" sz="2000">
                <a:solidFill>
                  <a:srgbClr val="1E4783"/>
                </a:solidFill>
                <a:latin typeface="Calibri"/>
                <a:ea typeface="Calibri"/>
                <a:cs typeface="Calibri"/>
                <a:sym typeface="Calibri"/>
              </a:rPr>
              <a:t>Examples</a:t>
            </a:r>
            <a:endParaRPr sz="2000">
              <a:solidFill>
                <a:srgbClr val="1E4783"/>
              </a:solidFill>
              <a:latin typeface="Calibri"/>
              <a:ea typeface="Calibri"/>
              <a:cs typeface="Calibri"/>
              <a:sym typeface="Calibri"/>
            </a:endParaRPr>
          </a:p>
          <a:p>
            <a:pPr indent="-404813" lvl="1" marL="4572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Tralee Bay, Co. Kerry, which is formed from limestone. To the south is the Dingle Peninsula and to the north is Kerry Head, both made of sandstone. </a:t>
            </a:r>
            <a:endParaRPr/>
          </a:p>
        </p:txBody>
      </p:sp>
      <p:pic>
        <p:nvPicPr>
          <p:cNvPr id="222" name="Google Shape;222;p19"/>
          <p:cNvPicPr preferRelativeResize="0"/>
          <p:nvPr/>
        </p:nvPicPr>
        <p:blipFill rotWithShape="1">
          <a:blip r:embed="rId3">
            <a:alphaModFix/>
          </a:blip>
          <a:srcRect b="0" l="0" r="0" t="0"/>
          <a:stretch/>
        </p:blipFill>
        <p:spPr>
          <a:xfrm>
            <a:off x="7879025" y="1618201"/>
            <a:ext cx="3888825" cy="3947747"/>
          </a:xfrm>
          <a:prstGeom prst="rect">
            <a:avLst/>
          </a:prstGeom>
          <a:noFill/>
          <a:ln>
            <a:noFill/>
          </a:ln>
        </p:spPr>
      </p:pic>
      <p:sp>
        <p:nvSpPr>
          <p:cNvPr id="223" name="Google Shape;223;p19"/>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At the end of this chapter, you will be able to:</a:t>
            </a:r>
            <a:endParaRPr/>
          </a:p>
        </p:txBody>
      </p:sp>
      <p:sp>
        <p:nvSpPr>
          <p:cNvPr id="96" name="Google Shape;96;p2"/>
          <p:cNvSpPr txBox="1"/>
          <p:nvPr/>
        </p:nvSpPr>
        <p:spPr>
          <a:xfrm>
            <a:off x="432000" y="1080000"/>
            <a:ext cx="11250247" cy="2609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FF0000"/>
                </a:solidFill>
                <a:latin typeface="Calibri"/>
                <a:ea typeface="Calibri"/>
                <a:cs typeface="Calibri"/>
                <a:sym typeface="Calibri"/>
              </a:rPr>
              <a:t>11.1</a:t>
            </a:r>
            <a:r>
              <a:rPr b="1" i="0" lang="en-US" sz="2400" u="none" cap="none" strike="noStrike">
                <a:solidFill>
                  <a:srgbClr val="1E4783"/>
                </a:solidFill>
                <a:latin typeface="Calibri"/>
                <a:ea typeface="Calibri"/>
                <a:cs typeface="Calibri"/>
                <a:sym typeface="Calibri"/>
              </a:rPr>
              <a:t>  Explain marine (coastal) processes.</a:t>
            </a:r>
            <a:endParaRPr/>
          </a:p>
          <a:p>
            <a:pPr indent="-457200" lvl="1" marL="457200" marR="0" rtl="0" algn="l">
              <a:spcBef>
                <a:spcPts val="1800"/>
              </a:spcBef>
              <a:spcAft>
                <a:spcPts val="0"/>
              </a:spcAft>
              <a:buNone/>
            </a:pPr>
            <a:r>
              <a:rPr b="1" i="0" lang="en-US" sz="2400" u="none" cap="none" strike="noStrike">
                <a:solidFill>
                  <a:srgbClr val="FF0000"/>
                </a:solidFill>
                <a:latin typeface="Calibri"/>
                <a:ea typeface="Calibri"/>
                <a:cs typeface="Calibri"/>
                <a:sym typeface="Calibri"/>
              </a:rPr>
              <a:t>11.2</a:t>
            </a:r>
            <a:r>
              <a:rPr b="1" i="0" lang="en-US" sz="2400" u="none" cap="none" strike="noStrike">
                <a:solidFill>
                  <a:srgbClr val="1E4783"/>
                </a:solidFill>
                <a:latin typeface="Calibri"/>
                <a:ea typeface="Calibri"/>
                <a:cs typeface="Calibri"/>
                <a:sym typeface="Calibri"/>
              </a:rPr>
              <a:t>  Describe and explain the formation of at least one landform of coastal erosion. </a:t>
            </a:r>
            <a:endParaRPr/>
          </a:p>
          <a:p>
            <a:pPr indent="0" lvl="0" marL="0" marR="0" rtl="0" algn="l">
              <a:spcBef>
                <a:spcPts val="1800"/>
              </a:spcBef>
              <a:spcAft>
                <a:spcPts val="0"/>
              </a:spcAft>
              <a:buNone/>
            </a:pPr>
            <a:r>
              <a:rPr b="1" i="0" lang="en-US" sz="2400" u="none" cap="none" strike="noStrike">
                <a:solidFill>
                  <a:srgbClr val="FF0000"/>
                </a:solidFill>
                <a:latin typeface="Calibri"/>
                <a:ea typeface="Calibri"/>
                <a:cs typeface="Calibri"/>
                <a:sym typeface="Calibri"/>
              </a:rPr>
              <a:t>11.3</a:t>
            </a:r>
            <a:r>
              <a:rPr b="1" i="0" lang="en-US" sz="2400" u="none" cap="none" strike="noStrike">
                <a:solidFill>
                  <a:srgbClr val="1E4783"/>
                </a:solidFill>
                <a:latin typeface="Calibri"/>
                <a:ea typeface="Calibri"/>
                <a:cs typeface="Calibri"/>
                <a:sym typeface="Calibri"/>
              </a:rPr>
              <a:t>  Describe and explain the formation of at least one landform of coastal deposition. </a:t>
            </a:r>
            <a:endParaRPr/>
          </a:p>
          <a:p>
            <a:pPr indent="0" lvl="0" marL="0" marR="0" rtl="0" algn="l">
              <a:spcBef>
                <a:spcPts val="1800"/>
              </a:spcBef>
              <a:spcAft>
                <a:spcPts val="0"/>
              </a:spcAft>
              <a:buNone/>
            </a:pPr>
            <a:r>
              <a:rPr b="1" i="0" lang="en-US" sz="2400" u="none" cap="none" strike="noStrike">
                <a:solidFill>
                  <a:srgbClr val="FF0000"/>
                </a:solidFill>
                <a:latin typeface="Calibri"/>
                <a:ea typeface="Calibri"/>
                <a:cs typeface="Calibri"/>
                <a:sym typeface="Calibri"/>
              </a:rPr>
              <a:t>11.4</a:t>
            </a:r>
            <a:r>
              <a:rPr b="1" i="0" lang="en-US" sz="2400" u="none" cap="none" strike="noStrike">
                <a:solidFill>
                  <a:srgbClr val="1E4783"/>
                </a:solidFill>
                <a:latin typeface="Calibri"/>
                <a:ea typeface="Calibri"/>
                <a:cs typeface="Calibri"/>
                <a:sym typeface="Calibri"/>
              </a:rPr>
              <a:t>  Describe how people have interacted with and managed coasts.	</a:t>
            </a:r>
            <a:endParaRPr b="0" i="0" sz="2400" u="none" cap="none" strike="noStrike">
              <a:solidFill>
                <a:srgbClr val="1E4783"/>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nvSpPr>
        <p:spPr>
          <a:xfrm>
            <a:off x="310055" y="763023"/>
            <a:ext cx="12039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Sea Caves, Arches, Stacks, and Sea Stumps </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pic>
        <p:nvPicPr>
          <p:cNvPr id="229" name="Google Shape;229;p20"/>
          <p:cNvPicPr preferRelativeResize="0"/>
          <p:nvPr/>
        </p:nvPicPr>
        <p:blipFill rotWithShape="1">
          <a:blip r:embed="rId3">
            <a:alphaModFix/>
          </a:blip>
          <a:srcRect b="0" l="0" r="0" t="0"/>
          <a:stretch/>
        </p:blipFill>
        <p:spPr>
          <a:xfrm>
            <a:off x="3492262" y="1424358"/>
            <a:ext cx="5667503" cy="4295346"/>
          </a:xfrm>
          <a:prstGeom prst="rect">
            <a:avLst/>
          </a:prstGeom>
          <a:noFill/>
          <a:ln>
            <a:noFill/>
          </a:ln>
        </p:spPr>
      </p:pic>
      <p:sp>
        <p:nvSpPr>
          <p:cNvPr id="230" name="Google Shape;230;p20"/>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nvSpPr>
        <p:spPr>
          <a:xfrm>
            <a:off x="262760" y="945449"/>
            <a:ext cx="12039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Sea Caves, Arches, Stacks, and Sea Stumps </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236" name="Google Shape;236;p21"/>
          <p:cNvSpPr txBox="1"/>
          <p:nvPr/>
        </p:nvSpPr>
        <p:spPr>
          <a:xfrm>
            <a:off x="262760" y="1531908"/>
            <a:ext cx="9873794" cy="3927101"/>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Feature</a:t>
            </a:r>
            <a:endParaRPr sz="2000">
              <a:solidFill>
                <a:srgbClr val="1E4783"/>
              </a:solidFill>
              <a:latin typeface="Calibri"/>
              <a:ea typeface="Calibri"/>
              <a:cs typeface="Calibri"/>
              <a:sym typeface="Calibri"/>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Found on rocky coastlines</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Form where headlands have been eroded over a long period of time</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Features of coastal erosion</a:t>
            </a:r>
            <a:endParaRPr/>
          </a:p>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Explanation</a:t>
            </a:r>
            <a:endParaRPr sz="2000">
              <a:solidFill>
                <a:srgbClr val="1E4783"/>
              </a:solidFill>
              <a:latin typeface="Calibri"/>
              <a:ea typeface="Calibri"/>
              <a:cs typeface="Calibri"/>
              <a:sym typeface="Calibri"/>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This is a wave-cut notch that is eroded at the base of a cliff.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Erosion forms a </a:t>
            </a:r>
            <a:r>
              <a:rPr b="1" lang="en-US" sz="2000">
                <a:solidFill>
                  <a:srgbClr val="1E4783"/>
                </a:solidFill>
                <a:latin typeface="Calibri"/>
                <a:ea typeface="Calibri"/>
                <a:cs typeface="Calibri"/>
                <a:sym typeface="Calibri"/>
              </a:rPr>
              <a:t>wave-cut notch </a:t>
            </a:r>
            <a:r>
              <a:rPr lang="en-US" sz="2000">
                <a:solidFill>
                  <a:srgbClr val="1E4783"/>
                </a:solidFill>
                <a:latin typeface="Calibri"/>
                <a:ea typeface="Calibri"/>
                <a:cs typeface="Calibri"/>
                <a:sym typeface="Calibri"/>
              </a:rPr>
              <a:t>at high tide.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Over time, the notch eventually develops into a </a:t>
            </a:r>
            <a:r>
              <a:rPr b="1" lang="en-US" sz="2000">
                <a:solidFill>
                  <a:srgbClr val="1E4783"/>
                </a:solidFill>
                <a:latin typeface="Calibri"/>
                <a:ea typeface="Calibri"/>
                <a:cs typeface="Calibri"/>
                <a:sym typeface="Calibri"/>
              </a:rPr>
              <a:t>sea cave</a:t>
            </a:r>
            <a:r>
              <a:rPr lang="en-US" sz="2000">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Erosion eventually cuts through to the other side of the headland. This forms a </a:t>
            </a:r>
            <a:r>
              <a:rPr b="1" lang="en-US" sz="2000">
                <a:solidFill>
                  <a:srgbClr val="1E4783"/>
                </a:solidFill>
                <a:latin typeface="Calibri"/>
                <a:ea typeface="Calibri"/>
                <a:cs typeface="Calibri"/>
                <a:sym typeface="Calibri"/>
              </a:rPr>
              <a:t>sea arch</a:t>
            </a:r>
            <a:r>
              <a:rPr lang="en-US" sz="2000">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When the roof of a sea arch collapses, a </a:t>
            </a:r>
            <a:r>
              <a:rPr b="1" lang="en-US" sz="2000">
                <a:solidFill>
                  <a:srgbClr val="1E4783"/>
                </a:solidFill>
                <a:latin typeface="Calibri"/>
                <a:ea typeface="Calibri"/>
                <a:cs typeface="Calibri"/>
                <a:sym typeface="Calibri"/>
              </a:rPr>
              <a:t>sea stack </a:t>
            </a:r>
            <a:r>
              <a:rPr lang="en-US" sz="2000">
                <a:solidFill>
                  <a:srgbClr val="1E4783"/>
                </a:solidFill>
                <a:latin typeface="Calibri"/>
                <a:ea typeface="Calibri"/>
                <a:cs typeface="Calibri"/>
                <a:sym typeface="Calibri"/>
              </a:rPr>
              <a:t>is formed.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The sea stack is isolated from the headland.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Over time, the sea stack will erode and form a </a:t>
            </a:r>
            <a:r>
              <a:rPr b="1" lang="en-US" sz="2000">
                <a:solidFill>
                  <a:srgbClr val="1E4783"/>
                </a:solidFill>
                <a:latin typeface="Calibri"/>
                <a:ea typeface="Calibri"/>
                <a:cs typeface="Calibri"/>
                <a:sym typeface="Calibri"/>
              </a:rPr>
              <a:t>sea stump</a:t>
            </a:r>
            <a:r>
              <a:rPr lang="en-US" sz="2000">
                <a:solidFill>
                  <a:srgbClr val="1E4783"/>
                </a:solidFill>
                <a:latin typeface="Calibri"/>
                <a:ea typeface="Calibri"/>
                <a:cs typeface="Calibri"/>
                <a:sym typeface="Calibri"/>
              </a:rPr>
              <a:t>.</a:t>
            </a:r>
            <a:endParaRPr/>
          </a:p>
        </p:txBody>
      </p:sp>
      <p:pic>
        <p:nvPicPr>
          <p:cNvPr id="237" name="Google Shape;237;p21"/>
          <p:cNvPicPr preferRelativeResize="0"/>
          <p:nvPr/>
        </p:nvPicPr>
        <p:blipFill rotWithShape="1">
          <a:blip r:embed="rId3">
            <a:alphaModFix/>
          </a:blip>
          <a:srcRect b="0" l="0" r="0" t="0"/>
          <a:stretch/>
        </p:blipFill>
        <p:spPr>
          <a:xfrm>
            <a:off x="8565930" y="1531908"/>
            <a:ext cx="2909540" cy="2205112"/>
          </a:xfrm>
          <a:prstGeom prst="rect">
            <a:avLst/>
          </a:prstGeom>
          <a:noFill/>
          <a:ln>
            <a:noFill/>
          </a:ln>
        </p:spPr>
      </p:pic>
      <p:sp>
        <p:nvSpPr>
          <p:cNvPr id="238" name="Google Shape;238;p21"/>
          <p:cNvSpPr/>
          <p:nvPr/>
        </p:nvSpPr>
        <p:spPr>
          <a:xfrm>
            <a:off x="8565930" y="4557052"/>
            <a:ext cx="3363310" cy="1355499"/>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Examples</a:t>
            </a:r>
            <a:r>
              <a:rPr b="1" lang="en-US" sz="1800">
                <a:solidFill>
                  <a:srgbClr val="1E4783"/>
                </a:solidFill>
                <a:latin typeface="Calibri"/>
                <a:ea typeface="Calibri"/>
                <a:cs typeface="Calibri"/>
                <a:sym typeface="Calibri"/>
              </a:rPr>
              <a:t>:</a:t>
            </a:r>
            <a:r>
              <a:rPr lang="en-US" sz="1800">
                <a:solidFill>
                  <a:srgbClr val="1E4783"/>
                </a:solidFill>
                <a:latin typeface="Calibri"/>
                <a:ea typeface="Calibri"/>
                <a:cs typeface="Calibri"/>
                <a:sym typeface="Calibri"/>
              </a:rPr>
              <a:t> </a:t>
            </a:r>
            <a:endParaRPr/>
          </a:p>
          <a:p>
            <a:pPr indent="0" lvl="0" marL="0" marR="0" rtl="0" algn="l">
              <a:lnSpc>
                <a:spcPct val="136833"/>
              </a:lnSpc>
              <a:spcBef>
                <a:spcPts val="0"/>
              </a:spcBef>
              <a:spcAft>
                <a:spcPts val="0"/>
              </a:spcAft>
              <a:buNone/>
            </a:pPr>
            <a:r>
              <a:rPr lang="en-US" sz="1800">
                <a:solidFill>
                  <a:srgbClr val="1E4783"/>
                </a:solidFill>
                <a:latin typeface="Calibri"/>
                <a:ea typeface="Calibri"/>
                <a:cs typeface="Calibri"/>
                <a:sym typeface="Calibri"/>
              </a:rPr>
              <a:t>Great Pollet sea arch, Co. Donegal, and Dún Briste sea stack at Downpatrick Head in Co. Mayo.</a:t>
            </a:r>
            <a:endParaRPr/>
          </a:p>
        </p:txBody>
      </p:sp>
      <p:sp>
        <p:nvSpPr>
          <p:cNvPr id="239" name="Google Shape;239;p21"/>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nvSpPr>
        <p:spPr>
          <a:xfrm>
            <a:off x="152400" y="929989"/>
            <a:ext cx="12039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Blowhole</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245" name="Google Shape;245;p22"/>
          <p:cNvSpPr txBox="1"/>
          <p:nvPr/>
        </p:nvSpPr>
        <p:spPr>
          <a:xfrm>
            <a:off x="255583" y="1548090"/>
            <a:ext cx="7153402" cy="4247701"/>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Feature</a:t>
            </a:r>
            <a:r>
              <a:rPr lang="en-US" sz="2400">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Shaft that goes through the roof of a sea cave to the land surface above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Found on rocky coastlines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Feature of erosion</a:t>
            </a:r>
            <a:endParaRPr/>
          </a:p>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Explanation</a:t>
            </a:r>
            <a:endParaRPr sz="2400">
              <a:solidFill>
                <a:srgbClr val="1E4783"/>
              </a:solidFill>
              <a:latin typeface="Calibri"/>
              <a:ea typeface="Calibri"/>
              <a:cs typeface="Calibri"/>
              <a:sym typeface="Calibri"/>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Waves force air into the back of sea cave. </a:t>
            </a:r>
            <a:endParaRPr/>
          </a:p>
          <a:p>
            <a:pPr indent="-404813" lvl="2" marL="9144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Air becomes trapped and compressed.</a:t>
            </a:r>
            <a:endParaRPr/>
          </a:p>
          <a:p>
            <a:pPr indent="-404813" lvl="2" marL="9144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This causes pressure to build up.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When the wave retreats, the air is released. </a:t>
            </a:r>
            <a:endParaRPr/>
          </a:p>
          <a:p>
            <a:pPr indent="-404813" lvl="2" marL="914400" marR="0" rtl="0" algn="l">
              <a:lnSpc>
                <a:spcPct val="123150"/>
              </a:lnSpc>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The air expands, causing the rock to </a:t>
            </a:r>
            <a:r>
              <a:rPr b="1" i="0" lang="en-US" sz="2000" u="none" cap="none" strike="noStrike">
                <a:solidFill>
                  <a:srgbClr val="1E4783"/>
                </a:solidFill>
                <a:latin typeface="Calibri"/>
                <a:ea typeface="Calibri"/>
                <a:cs typeface="Calibri"/>
                <a:sym typeface="Calibri"/>
              </a:rPr>
              <a:t>shatter</a:t>
            </a:r>
            <a:r>
              <a:rPr b="0" i="0" lang="en-US" sz="2000" u="none" cap="none" strike="noStrike">
                <a:solidFill>
                  <a:srgbClr val="1E4783"/>
                </a:solidFill>
                <a:latin typeface="Calibri"/>
                <a:ea typeface="Calibri"/>
                <a:cs typeface="Calibri"/>
                <a:sym typeface="Calibri"/>
              </a:rPr>
              <a:t>.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Over time, a hole forms in the roof of the cave. </a:t>
            </a:r>
            <a:endParaRPr/>
          </a:p>
          <a:p>
            <a:pPr indent="0" lvl="0" marL="0" marR="0" rtl="0" algn="l">
              <a:lnSpc>
                <a:spcPct val="123150"/>
              </a:lnSpc>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Seawater sprays out of the hole during stormy weather.</a:t>
            </a:r>
            <a:endParaRPr/>
          </a:p>
        </p:txBody>
      </p:sp>
      <p:pic>
        <p:nvPicPr>
          <p:cNvPr id="246" name="Google Shape;246;p22"/>
          <p:cNvPicPr preferRelativeResize="0"/>
          <p:nvPr/>
        </p:nvPicPr>
        <p:blipFill rotWithShape="1">
          <a:blip r:embed="rId3">
            <a:alphaModFix/>
          </a:blip>
          <a:srcRect b="0" l="0" r="0" t="0"/>
          <a:stretch/>
        </p:blipFill>
        <p:spPr>
          <a:xfrm>
            <a:off x="7714083" y="1681142"/>
            <a:ext cx="4284663" cy="3079750"/>
          </a:xfrm>
          <a:prstGeom prst="rect">
            <a:avLst/>
          </a:prstGeom>
          <a:noFill/>
          <a:ln>
            <a:noFill/>
          </a:ln>
        </p:spPr>
      </p:pic>
      <p:sp>
        <p:nvSpPr>
          <p:cNvPr id="247" name="Google Shape;247;p22"/>
          <p:cNvSpPr txBox="1"/>
          <p:nvPr/>
        </p:nvSpPr>
        <p:spPr>
          <a:xfrm>
            <a:off x="7651754" y="4760892"/>
            <a:ext cx="4030493" cy="1034899"/>
          </a:xfrm>
          <a:prstGeom prst="rect">
            <a:avLst/>
          </a:prstGeom>
          <a:noFill/>
          <a:ln>
            <a:noFill/>
          </a:ln>
        </p:spPr>
        <p:txBody>
          <a:bodyPr anchorCtr="0" anchor="t" bIns="45700" lIns="91425" spcFirstLastPara="1" rIns="91425" wrap="square" tIns="45700">
            <a:spAutoFit/>
          </a:bodyPr>
          <a:lstStyle/>
          <a:p>
            <a:pPr indent="0" lvl="0" marL="0" marR="0" rtl="0" algn="l">
              <a:lnSpc>
                <a:spcPct val="136833"/>
              </a:lnSpc>
              <a:spcBef>
                <a:spcPts val="0"/>
              </a:spcBef>
              <a:spcAft>
                <a:spcPts val="0"/>
              </a:spcAft>
              <a:buNone/>
            </a:pPr>
            <a:r>
              <a:rPr b="1" lang="en-US" sz="1800">
                <a:solidFill>
                  <a:srgbClr val="1E4783"/>
                </a:solidFill>
                <a:latin typeface="Calibri"/>
                <a:ea typeface="Calibri"/>
                <a:cs typeface="Calibri"/>
                <a:sym typeface="Calibri"/>
              </a:rPr>
              <a:t>Examples:</a:t>
            </a:r>
            <a:r>
              <a:rPr lang="en-US" sz="1800">
                <a:solidFill>
                  <a:srgbClr val="1E4783"/>
                </a:solidFill>
                <a:latin typeface="Calibri"/>
                <a:ea typeface="Calibri"/>
                <a:cs typeface="Calibri"/>
                <a:sym typeface="Calibri"/>
              </a:rPr>
              <a:t> </a:t>
            </a:r>
            <a:endParaRPr/>
          </a:p>
          <a:p>
            <a:pPr indent="0" lvl="0" marL="0" marR="0" rtl="0" algn="l">
              <a:lnSpc>
                <a:spcPct val="136833"/>
              </a:lnSpc>
              <a:spcBef>
                <a:spcPts val="0"/>
              </a:spcBef>
              <a:spcAft>
                <a:spcPts val="0"/>
              </a:spcAft>
              <a:buNone/>
            </a:pPr>
            <a:r>
              <a:rPr lang="en-US" sz="1800">
                <a:solidFill>
                  <a:srgbClr val="1E4783"/>
                </a:solidFill>
                <a:latin typeface="Calibri"/>
                <a:ea typeface="Calibri"/>
                <a:cs typeface="Calibri"/>
                <a:sym typeface="Calibri"/>
              </a:rPr>
              <a:t>McSwyne’s Gun, Co. Donegal, and Downpatrick Head in north Co. Mayo.</a:t>
            </a:r>
            <a:endParaRPr/>
          </a:p>
        </p:txBody>
      </p:sp>
      <p:sp>
        <p:nvSpPr>
          <p:cNvPr id="248" name="Google Shape;248;p22"/>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
        <p:nvSpPr>
          <p:cNvPr id="254" name="Google Shape;254;p23"/>
          <p:cNvSpPr txBox="1"/>
          <p:nvPr/>
        </p:nvSpPr>
        <p:spPr>
          <a:xfrm>
            <a:off x="412282" y="841298"/>
            <a:ext cx="53973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Identifying coastal erosion on an OS map</a:t>
            </a:r>
            <a:endParaRPr b="1" sz="2400">
              <a:solidFill>
                <a:srgbClr val="1E4783"/>
              </a:solidFill>
              <a:latin typeface="Calibri"/>
              <a:ea typeface="Calibri"/>
              <a:cs typeface="Calibri"/>
              <a:sym typeface="Calibri"/>
            </a:endParaRPr>
          </a:p>
        </p:txBody>
      </p:sp>
      <p:pic>
        <p:nvPicPr>
          <p:cNvPr descr="Map&#10;&#10;Description automatically generated" id="255" name="Google Shape;255;p23"/>
          <p:cNvPicPr preferRelativeResize="0"/>
          <p:nvPr/>
        </p:nvPicPr>
        <p:blipFill rotWithShape="1">
          <a:blip r:embed="rId3">
            <a:alphaModFix/>
          </a:blip>
          <a:srcRect b="0" l="0" r="0" t="0"/>
          <a:stretch/>
        </p:blipFill>
        <p:spPr>
          <a:xfrm>
            <a:off x="2287717" y="1302963"/>
            <a:ext cx="7502550" cy="43986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261" name="Google Shape;261;p24"/>
          <p:cNvGraphicFramePr/>
          <p:nvPr/>
        </p:nvGraphicFramePr>
        <p:xfrm>
          <a:off x="2245099" y="1235007"/>
          <a:ext cx="3000000" cy="3000000"/>
        </p:xfrm>
        <a:graphic>
          <a:graphicData uri="http://schemas.openxmlformats.org/drawingml/2006/table">
            <a:tbl>
              <a:tblPr bandRow="1" firstRow="1">
                <a:noFill/>
                <a:tableStyleId>{5A40B673-6EA1-4E3C-9679-CDC3F0218CEB}</a:tableStyleId>
              </a:tblPr>
              <a:tblGrid>
                <a:gridCol w="7129000"/>
              </a:tblGrid>
              <a:tr h="608600">
                <a:tc>
                  <a:txBody>
                    <a:bodyPr/>
                    <a:lstStyle/>
                    <a:p>
                      <a:pPr indent="0" lvl="0" marL="0" marR="0" rtl="0" algn="l">
                        <a:spcBef>
                          <a:spcPts val="0"/>
                        </a:spcBef>
                        <a:spcAft>
                          <a:spcPts val="0"/>
                        </a:spcAft>
                        <a:buNone/>
                      </a:pPr>
                      <a:r>
                        <a:t/>
                      </a:r>
                      <a:endParaRPr b="0" i="0" sz="3000" u="none" cap="none" strike="noStrike">
                        <a:latin typeface="Special Elite"/>
                        <a:ea typeface="Special Elite"/>
                        <a:cs typeface="Special Elite"/>
                        <a:sym typeface="Special Elite"/>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a:t>
                      </a:r>
                      <a:r>
                        <a:rPr b="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What is a cliff?</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a:t>
                      </a:r>
                      <a:r>
                        <a:rPr b="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Why do bays and headlands form?</a:t>
                      </a:r>
                      <a:endParaRPr b="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758975">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a:t>
                      </a:r>
                      <a:r>
                        <a:rPr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Put these features in order of formation: sea stump, wave-cut notch, sea stack, sea arch, sea cave.</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4.</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Give a grid reference for the sea stack in Figure 11.15.</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5.</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Name </a:t>
                      </a:r>
                      <a:r>
                        <a:rPr b="1" i="0" lang="en-US" sz="1800" u="none" cap="none" strike="noStrike">
                          <a:solidFill>
                            <a:srgbClr val="000000"/>
                          </a:solidFill>
                          <a:latin typeface="Calibri"/>
                          <a:ea typeface="Calibri"/>
                          <a:cs typeface="Calibri"/>
                          <a:sym typeface="Calibri"/>
                        </a:rPr>
                        <a:t>one</a:t>
                      </a:r>
                      <a:r>
                        <a:rPr b="0" i="0" lang="en-US" sz="1800" u="none" cap="none" strike="noStrike">
                          <a:solidFill>
                            <a:srgbClr val="000000"/>
                          </a:solidFill>
                          <a:latin typeface="Calibri"/>
                          <a:ea typeface="Calibri"/>
                          <a:cs typeface="Calibri"/>
                          <a:sym typeface="Calibri"/>
                        </a:rPr>
                        <a:t> well-known cliff and </a:t>
                      </a:r>
                      <a:r>
                        <a:rPr b="1" i="0" lang="en-US" sz="1800" u="none" cap="none" strike="noStrike">
                          <a:solidFill>
                            <a:srgbClr val="000000"/>
                          </a:solidFill>
                          <a:latin typeface="Calibri"/>
                          <a:ea typeface="Calibri"/>
                          <a:cs typeface="Calibri"/>
                          <a:sym typeface="Calibri"/>
                        </a:rPr>
                        <a:t>one</a:t>
                      </a:r>
                      <a:r>
                        <a:rPr b="0" i="0" lang="en-US" sz="1800" u="none" cap="none" strike="noStrike">
                          <a:solidFill>
                            <a:srgbClr val="000000"/>
                          </a:solidFill>
                          <a:latin typeface="Calibri"/>
                          <a:ea typeface="Calibri"/>
                          <a:cs typeface="Calibri"/>
                          <a:sym typeface="Calibri"/>
                        </a:rPr>
                        <a:t> well-known sea stack in Ireland.</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10;&#10;Description automatically generated with medium confidence" id="262" name="Google Shape;262;p24"/>
          <p:cNvPicPr preferRelativeResize="0"/>
          <p:nvPr/>
        </p:nvPicPr>
        <p:blipFill rotWithShape="1">
          <a:blip r:embed="rId3">
            <a:alphaModFix/>
          </a:blip>
          <a:srcRect b="0" l="0" r="0" t="0"/>
          <a:stretch/>
        </p:blipFill>
        <p:spPr>
          <a:xfrm>
            <a:off x="2245099" y="1177826"/>
            <a:ext cx="4346600" cy="827640"/>
          </a:xfrm>
          <a:prstGeom prst="rect">
            <a:avLst/>
          </a:prstGeom>
          <a:noFill/>
          <a:ln>
            <a:noFill/>
          </a:ln>
        </p:spPr>
      </p:pic>
      <p:sp>
        <p:nvSpPr>
          <p:cNvPr id="263" name="Google Shape;263;p24"/>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aphicFrame>
        <p:nvGraphicFramePr>
          <p:cNvPr id="268" name="Google Shape;268;p25"/>
          <p:cNvGraphicFramePr/>
          <p:nvPr/>
        </p:nvGraphicFramePr>
        <p:xfrm>
          <a:off x="1383649" y="1603142"/>
          <a:ext cx="3000000" cy="3000000"/>
        </p:xfrm>
        <a:graphic>
          <a:graphicData uri="http://schemas.openxmlformats.org/drawingml/2006/table">
            <a:tbl>
              <a:tblPr bandRow="1" firstRow="1">
                <a:noFill/>
                <a:tableStyleId>{5A40B673-6EA1-4E3C-9679-CDC3F0218CEB}</a:tableStyleId>
              </a:tblPr>
              <a:tblGrid>
                <a:gridCol w="8851900"/>
              </a:tblGrid>
              <a:tr h="254000">
                <a:tc>
                  <a:txBody>
                    <a:bodyPr/>
                    <a:lstStyle/>
                    <a:p>
                      <a:pPr indent="0" lvl="0" marL="0" marR="0" rtl="0" algn="l">
                        <a:spcBef>
                          <a:spcPts val="0"/>
                        </a:spcBef>
                        <a:spcAft>
                          <a:spcPts val="0"/>
                        </a:spcAft>
                        <a:buNone/>
                      </a:pPr>
                      <a:r>
                        <a:rPr b="1" lang="en-US" sz="2000" u="none" cap="none" strike="noStrike">
                          <a:latin typeface="Calibri"/>
                          <a:ea typeface="Calibri"/>
                          <a:cs typeface="Calibri"/>
                          <a:sym typeface="Calibri"/>
                        </a:rPr>
                        <a:t>Higher-order questions 2</a:t>
                      </a:r>
                      <a:endParaRPr b="1" i="0" sz="2000" u="none" cap="none" strike="noStrike">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u="none" cap="none" strike="noStrike">
                          <a:solidFill>
                            <a:schemeClr val="dk1"/>
                          </a:solidFill>
                          <a:latin typeface="Calibri"/>
                          <a:ea typeface="Calibri"/>
                          <a:cs typeface="Calibri"/>
                          <a:sym typeface="Calibri"/>
                        </a:rPr>
                        <a:t>1.	Will cliffs keep eroding inland until all the land is gone?</a:t>
                      </a:r>
                      <a:endParaRPr b="0" i="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u="none" cap="none" strike="noStrike">
                          <a:solidFill>
                            <a:schemeClr val="dk1"/>
                          </a:solidFill>
                          <a:latin typeface="Calibri"/>
                          <a:ea typeface="Calibri"/>
                          <a:cs typeface="Calibri"/>
                          <a:sym typeface="Calibri"/>
                        </a:rPr>
                        <a:t>2.	Look at the map of Ireland on page 127 of your Textbook. What can you say about the rocks on the west coast of Ireland? When you have an answer for this, look at the map on page 46 of your Textbook.</a:t>
                      </a:r>
                      <a:endParaRPr/>
                    </a:p>
                  </a:txBody>
                  <a:tcPr marT="45725" marB="45725" marR="75575" marL="75575"/>
                </a:tc>
              </a:tr>
              <a:tr h="383825">
                <a:tc>
                  <a:txBody>
                    <a:bodyPr/>
                    <a:lstStyle/>
                    <a:p>
                      <a:pPr indent="-447675" lvl="0" marL="447675" marR="0" rtl="0" algn="l">
                        <a:spcBef>
                          <a:spcPts val="0"/>
                        </a:spcBef>
                        <a:spcAft>
                          <a:spcPts val="0"/>
                        </a:spcAft>
                        <a:buNone/>
                      </a:pPr>
                      <a:r>
                        <a:rPr b="0" lang="en-US" sz="1800" u="none" cap="none" strike="noStrike">
                          <a:solidFill>
                            <a:schemeClr val="dk1"/>
                          </a:solidFill>
                          <a:latin typeface="Calibri"/>
                          <a:ea typeface="Calibri"/>
                          <a:cs typeface="Calibri"/>
                          <a:sym typeface="Calibri"/>
                        </a:rPr>
                        <a:t>3.	Do some rock types on a coast erode more quicky than others? Explain your answer.</a:t>
                      </a:r>
                      <a:endParaRPr b="0" i="0" sz="1800" u="none" cap="none" strike="noStrike">
                        <a:solidFill>
                          <a:schemeClr val="dk1"/>
                        </a:solidFill>
                        <a:latin typeface="Calibri"/>
                        <a:ea typeface="Calibri"/>
                        <a:cs typeface="Calibri"/>
                        <a:sym typeface="Calibri"/>
                      </a:endParaRPr>
                    </a:p>
                  </a:txBody>
                  <a:tcPr marT="45725" marB="45725" marR="75575" marL="75575"/>
                </a:tc>
              </a:tr>
            </a:tbl>
          </a:graphicData>
        </a:graphic>
      </p:graphicFrame>
      <p:sp>
        <p:nvSpPr>
          <p:cNvPr id="269" name="Google Shape;269;p25"/>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75" name="Google Shape;275;p26"/>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11.2 on page 59 of your Skills Book.</a:t>
            </a:r>
            <a:endParaRPr/>
          </a:p>
        </p:txBody>
      </p:sp>
      <p:sp>
        <p:nvSpPr>
          <p:cNvPr id="276" name="Google Shape;276;p26"/>
          <p:cNvSpPr/>
          <p:nvPr/>
        </p:nvSpPr>
        <p:spPr>
          <a:xfrm>
            <a:off x="310055" y="258124"/>
            <a:ext cx="10999077"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rgbClr val="FF0000"/>
                </a:solidFill>
                <a:latin typeface="Calibri"/>
                <a:ea typeface="Calibri"/>
                <a:cs typeface="Calibri"/>
                <a:sym typeface="Calibri"/>
              </a:rPr>
              <a:t>11.2</a:t>
            </a:r>
            <a:r>
              <a:rPr b="1" lang="en-US" sz="2400">
                <a:solidFill>
                  <a:srgbClr val="1E4783"/>
                </a:solidFill>
                <a:latin typeface="Calibri"/>
                <a:ea typeface="Calibri"/>
                <a:cs typeface="Calibri"/>
                <a:sym typeface="Calibri"/>
              </a:rPr>
              <a:t>  Describe and explain the formation of at least one landform of coastal erosion. </a:t>
            </a:r>
            <a:endParaRPr sz="24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nvSpPr>
        <p:spPr>
          <a:xfrm>
            <a:off x="329955" y="944469"/>
            <a:ext cx="245942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Beaches</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282" name="Google Shape;282;p27"/>
          <p:cNvSpPr/>
          <p:nvPr/>
        </p:nvSpPr>
        <p:spPr>
          <a:xfrm>
            <a:off x="320565" y="323830"/>
            <a:ext cx="11226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pic>
        <p:nvPicPr>
          <p:cNvPr id="283" name="Google Shape;283;p27"/>
          <p:cNvPicPr preferRelativeResize="0"/>
          <p:nvPr/>
        </p:nvPicPr>
        <p:blipFill rotWithShape="1">
          <a:blip r:embed="rId3">
            <a:alphaModFix/>
          </a:blip>
          <a:srcRect b="0" l="0" r="0" t="0"/>
          <a:stretch/>
        </p:blipFill>
        <p:spPr>
          <a:xfrm>
            <a:off x="6361717" y="1721544"/>
            <a:ext cx="4573651" cy="3791316"/>
          </a:xfrm>
          <a:prstGeom prst="rect">
            <a:avLst/>
          </a:prstGeom>
          <a:noFill/>
          <a:ln>
            <a:noFill/>
          </a:ln>
        </p:spPr>
      </p:pic>
      <p:pic>
        <p:nvPicPr>
          <p:cNvPr id="284" name="Google Shape;284;p27"/>
          <p:cNvPicPr preferRelativeResize="0"/>
          <p:nvPr/>
        </p:nvPicPr>
        <p:blipFill rotWithShape="1">
          <a:blip r:embed="rId4">
            <a:alphaModFix/>
          </a:blip>
          <a:srcRect b="0" l="0" r="0" t="0"/>
          <a:stretch/>
        </p:blipFill>
        <p:spPr>
          <a:xfrm>
            <a:off x="1220841" y="1721544"/>
            <a:ext cx="4609443" cy="37913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8"/>
          <p:cNvSpPr txBox="1"/>
          <p:nvPr/>
        </p:nvSpPr>
        <p:spPr>
          <a:xfrm>
            <a:off x="291257" y="1048158"/>
            <a:ext cx="245942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Beaches</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290" name="Google Shape;290;p28"/>
          <p:cNvSpPr/>
          <p:nvPr/>
        </p:nvSpPr>
        <p:spPr>
          <a:xfrm>
            <a:off x="320565" y="323830"/>
            <a:ext cx="116188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pic>
        <p:nvPicPr>
          <p:cNvPr descr="Chart, surface chart&#10;&#10;Description automatically generated" id="291" name="Google Shape;291;p28"/>
          <p:cNvPicPr preferRelativeResize="0"/>
          <p:nvPr/>
        </p:nvPicPr>
        <p:blipFill rotWithShape="1">
          <a:blip r:embed="rId3">
            <a:alphaModFix/>
          </a:blip>
          <a:srcRect b="0" l="0" r="0" t="0"/>
          <a:stretch/>
        </p:blipFill>
        <p:spPr>
          <a:xfrm>
            <a:off x="2275847" y="970102"/>
            <a:ext cx="8272759" cy="48860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nvSpPr>
        <p:spPr>
          <a:xfrm>
            <a:off x="329955" y="944469"/>
            <a:ext cx="245942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Beaches</a:t>
            </a:r>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297" name="Google Shape;297;p29"/>
          <p:cNvSpPr/>
          <p:nvPr/>
        </p:nvSpPr>
        <p:spPr>
          <a:xfrm>
            <a:off x="326426" y="323830"/>
            <a:ext cx="1174784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
        <p:nvSpPr>
          <p:cNvPr id="298" name="Google Shape;298;p29"/>
          <p:cNvSpPr txBox="1"/>
          <p:nvPr/>
        </p:nvSpPr>
        <p:spPr>
          <a:xfrm>
            <a:off x="550672" y="1562570"/>
            <a:ext cx="7820818" cy="42165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Feature</a:t>
            </a:r>
            <a:r>
              <a:rPr lang="en-US" sz="2000">
                <a:solidFill>
                  <a:srgbClr val="1E4783"/>
                </a:solidFill>
                <a:latin typeface="Calibri"/>
                <a:ea typeface="Calibri"/>
                <a:cs typeface="Calibri"/>
                <a:sym typeface="Calibri"/>
              </a:rPr>
              <a:t>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Gently sloping area of loose sand and shingle on a coastline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Form between high tide and low tide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Formed by deposition</a:t>
            </a:r>
            <a:endParaRPr/>
          </a:p>
          <a:p>
            <a:pPr indent="0" lvl="0" marL="0" marR="0" rtl="0" algn="l">
              <a:spcBef>
                <a:spcPts val="0"/>
              </a:spcBef>
              <a:spcAft>
                <a:spcPts val="0"/>
              </a:spcAft>
              <a:buNone/>
            </a:pPr>
            <a:r>
              <a:rPr b="1" lang="en-US" sz="2400">
                <a:solidFill>
                  <a:srgbClr val="1E4783"/>
                </a:solidFill>
                <a:latin typeface="Calibri"/>
                <a:ea typeface="Calibri"/>
                <a:cs typeface="Calibri"/>
                <a:sym typeface="Calibri"/>
              </a:rPr>
              <a:t>Explanation</a:t>
            </a:r>
            <a:endParaRPr sz="2000">
              <a:solidFill>
                <a:srgbClr val="1E4783"/>
              </a:solidFill>
              <a:latin typeface="Calibri"/>
              <a:ea typeface="Calibri"/>
              <a:cs typeface="Calibri"/>
              <a:sym typeface="Calibri"/>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swash carries sand and shingle up the shore.</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The load is deposited. </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The backwash carries only finer sediment (sand) down the shore.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Over time, this material builds up to form a beach.</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Coarse sediment is found at the </a:t>
            </a:r>
            <a:r>
              <a:rPr b="1" i="0" lang="en-US" sz="2000" u="none" cap="none" strike="noStrike">
                <a:solidFill>
                  <a:srgbClr val="1E4783"/>
                </a:solidFill>
                <a:latin typeface="Calibri"/>
                <a:ea typeface="Calibri"/>
                <a:cs typeface="Calibri"/>
                <a:sym typeface="Calibri"/>
              </a:rPr>
              <a:t>backshore</a:t>
            </a:r>
            <a:r>
              <a:rPr b="0" i="0" lang="en-US" sz="2000" u="none" cap="none" strike="noStrike">
                <a:solidFill>
                  <a:srgbClr val="1E4783"/>
                </a:solidFill>
                <a:latin typeface="Calibri"/>
                <a:ea typeface="Calibri"/>
                <a:cs typeface="Calibri"/>
                <a:sym typeface="Calibri"/>
              </a:rPr>
              <a:t>. </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Fine material is found at the </a:t>
            </a:r>
            <a:r>
              <a:rPr b="1" i="0" lang="en-US" sz="2000" u="none" cap="none" strike="noStrike">
                <a:solidFill>
                  <a:srgbClr val="1E4783"/>
                </a:solidFill>
                <a:latin typeface="Calibri"/>
                <a:ea typeface="Calibri"/>
                <a:cs typeface="Calibri"/>
                <a:sym typeface="Calibri"/>
              </a:rPr>
              <a:t>foreshore</a:t>
            </a:r>
            <a:r>
              <a:rPr b="0" i="0" lang="en-US" sz="2000" u="none" cap="none" strike="noStrike">
                <a:solidFill>
                  <a:srgbClr val="1E4783"/>
                </a:solidFill>
                <a:latin typeface="Calibri"/>
                <a:ea typeface="Calibri"/>
                <a:cs typeface="Calibri"/>
                <a:sym typeface="Calibri"/>
              </a:rPr>
              <a:t>.</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 Sometimes a storm beach forms during extreme weather. </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Powerful waves throw boulders above the high tide mark. </a:t>
            </a:r>
            <a:endParaRPr/>
          </a:p>
        </p:txBody>
      </p:sp>
      <p:sp>
        <p:nvSpPr>
          <p:cNvPr id="299" name="Google Shape;299;p29"/>
          <p:cNvSpPr txBox="1"/>
          <p:nvPr/>
        </p:nvSpPr>
        <p:spPr>
          <a:xfrm>
            <a:off x="8371490" y="4477406"/>
            <a:ext cx="334229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E4783"/>
                </a:solidFill>
                <a:latin typeface="Calibri"/>
                <a:ea typeface="Calibri"/>
                <a:cs typeface="Calibri"/>
                <a:sym typeface="Calibri"/>
              </a:rPr>
              <a:t>Examples:</a:t>
            </a:r>
            <a:r>
              <a:rPr lang="en-US" sz="1800">
                <a:solidFill>
                  <a:srgbClr val="1E4783"/>
                </a:solidFill>
                <a:latin typeface="Calibri"/>
                <a:ea typeface="Calibri"/>
                <a:cs typeface="Calibri"/>
                <a:sym typeface="Calibri"/>
              </a:rPr>
              <a:t>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Sand beach at Ballybunion, Co. Kerry, and shingle beach at Shanganagh, Shankill, Co. Dublin.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Chart, surface chart&#10;&#10;Description automatically generated" id="300" name="Google Shape;300;p29"/>
          <p:cNvPicPr preferRelativeResize="0"/>
          <p:nvPr/>
        </p:nvPicPr>
        <p:blipFill rotWithShape="1">
          <a:blip r:embed="rId3">
            <a:alphaModFix/>
          </a:blip>
          <a:srcRect b="0" l="0" r="0" t="0"/>
          <a:stretch/>
        </p:blipFill>
        <p:spPr>
          <a:xfrm>
            <a:off x="7542082" y="1044214"/>
            <a:ext cx="4447265" cy="262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Keyword connections</a:t>
            </a:r>
            <a:endParaRPr/>
          </a:p>
        </p:txBody>
      </p:sp>
      <p:pic>
        <p:nvPicPr>
          <p:cNvPr descr="Graphical user interface, text, application, chat or text message&#10;&#10;Description automatically generated" id="102" name="Google Shape;102;p3"/>
          <p:cNvPicPr preferRelativeResize="0"/>
          <p:nvPr/>
        </p:nvPicPr>
        <p:blipFill rotWithShape="1">
          <a:blip r:embed="rId3">
            <a:alphaModFix/>
          </a:blip>
          <a:srcRect b="0" l="0" r="0" t="0"/>
          <a:stretch/>
        </p:blipFill>
        <p:spPr>
          <a:xfrm>
            <a:off x="814432" y="1564052"/>
            <a:ext cx="10440305" cy="349788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p:nvPr/>
        </p:nvSpPr>
        <p:spPr>
          <a:xfrm>
            <a:off x="320565" y="323830"/>
            <a:ext cx="117302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
        <p:nvSpPr>
          <p:cNvPr id="306" name="Google Shape;306;p30"/>
          <p:cNvSpPr txBox="1"/>
          <p:nvPr/>
        </p:nvSpPr>
        <p:spPr>
          <a:xfrm>
            <a:off x="320565" y="1087307"/>
            <a:ext cx="75462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Names and sizes of different sediments found on a beach.</a:t>
            </a:r>
            <a:endParaRPr b="1" sz="2400">
              <a:solidFill>
                <a:srgbClr val="1E4783"/>
              </a:solidFill>
              <a:latin typeface="Calibri"/>
              <a:ea typeface="Calibri"/>
              <a:cs typeface="Calibri"/>
              <a:sym typeface="Calibri"/>
            </a:endParaRPr>
          </a:p>
        </p:txBody>
      </p:sp>
      <p:pic>
        <p:nvPicPr>
          <p:cNvPr descr="Table&#10;&#10;Description automatically generated" id="307" name="Google Shape;307;p30"/>
          <p:cNvPicPr preferRelativeResize="0"/>
          <p:nvPr/>
        </p:nvPicPr>
        <p:blipFill rotWithShape="1">
          <a:blip r:embed="rId3">
            <a:alphaModFix/>
          </a:blip>
          <a:srcRect b="0" l="0" r="0" t="0"/>
          <a:stretch/>
        </p:blipFill>
        <p:spPr>
          <a:xfrm>
            <a:off x="419386" y="2021116"/>
            <a:ext cx="11353227" cy="29364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nvSpPr>
        <p:spPr>
          <a:xfrm>
            <a:off x="320565" y="785495"/>
            <a:ext cx="2735249" cy="4616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Sand Dunes</a:t>
            </a:r>
            <a:endParaRPr b="1" i="0" sz="2400">
              <a:solidFill>
                <a:srgbClr val="1E4783"/>
              </a:solidFill>
              <a:latin typeface="Calibri"/>
              <a:ea typeface="Calibri"/>
              <a:cs typeface="Calibri"/>
              <a:sym typeface="Calibri"/>
            </a:endParaRPr>
          </a:p>
        </p:txBody>
      </p:sp>
      <p:sp>
        <p:nvSpPr>
          <p:cNvPr id="313" name="Google Shape;313;p31"/>
          <p:cNvSpPr/>
          <p:nvPr/>
        </p:nvSpPr>
        <p:spPr>
          <a:xfrm>
            <a:off x="320565" y="323830"/>
            <a:ext cx="117537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
        <p:nvSpPr>
          <p:cNvPr id="314" name="Google Shape;314;p31"/>
          <p:cNvSpPr txBox="1"/>
          <p:nvPr/>
        </p:nvSpPr>
        <p:spPr>
          <a:xfrm>
            <a:off x="320565" y="1232065"/>
            <a:ext cx="1136168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Feature</a:t>
            </a:r>
            <a:r>
              <a:rPr lang="en-US" sz="2000">
                <a:solidFill>
                  <a:srgbClr val="1E4783"/>
                </a:solidFill>
                <a:latin typeface="Calibri"/>
                <a:ea typeface="Calibri"/>
                <a:cs typeface="Calibri"/>
                <a:sym typeface="Calibri"/>
              </a:rPr>
              <a:t>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Large mounds of sand deposited at the back of a beach, beyond the high tide mark</a:t>
            </a:r>
            <a:endParaRPr/>
          </a:p>
          <a:p>
            <a:pPr indent="0" lvl="0" marL="0" marR="0" rtl="0" algn="l">
              <a:spcBef>
                <a:spcPts val="0"/>
              </a:spcBef>
              <a:spcAft>
                <a:spcPts val="0"/>
              </a:spcAft>
              <a:buNone/>
            </a:pPr>
            <a:r>
              <a:rPr b="1" lang="en-US" sz="2000">
                <a:solidFill>
                  <a:srgbClr val="1E4783"/>
                </a:solidFill>
                <a:latin typeface="Calibri"/>
                <a:ea typeface="Calibri"/>
                <a:cs typeface="Calibri"/>
                <a:sym typeface="Calibri"/>
              </a:rPr>
              <a:t>Explanation</a:t>
            </a:r>
            <a:endParaRPr sz="2000">
              <a:solidFill>
                <a:srgbClr val="1E4783"/>
              </a:solidFill>
              <a:latin typeface="Calibri"/>
              <a:ea typeface="Calibri"/>
              <a:cs typeface="Calibri"/>
              <a:sym typeface="Calibri"/>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Sand on a beach is dried by onshore winds.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dry sand is lighter than the wet sand and blows inland.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Inland winds limit how far inland the sand blows.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sand is trapped by marram grass.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Builds up to form sand dunes.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marram grass helps bind the grains of sand together.</a:t>
            </a:r>
            <a:endParaRPr/>
          </a:p>
        </p:txBody>
      </p:sp>
      <p:pic>
        <p:nvPicPr>
          <p:cNvPr id="315" name="Google Shape;315;p31"/>
          <p:cNvPicPr preferRelativeResize="0"/>
          <p:nvPr/>
        </p:nvPicPr>
        <p:blipFill rotWithShape="1">
          <a:blip r:embed="rId3">
            <a:alphaModFix/>
          </a:blip>
          <a:srcRect b="0" l="0" r="0" t="0"/>
          <a:stretch/>
        </p:blipFill>
        <p:spPr>
          <a:xfrm>
            <a:off x="2044700" y="4094387"/>
            <a:ext cx="8102600" cy="1752600"/>
          </a:xfrm>
          <a:prstGeom prst="rect">
            <a:avLst/>
          </a:prstGeom>
          <a:noFill/>
          <a:ln>
            <a:noFill/>
          </a:ln>
        </p:spPr>
      </p:pic>
      <p:sp>
        <p:nvSpPr>
          <p:cNvPr id="316" name="Google Shape;316;p31"/>
          <p:cNvSpPr/>
          <p:nvPr/>
        </p:nvSpPr>
        <p:spPr>
          <a:xfrm>
            <a:off x="8497613" y="2805116"/>
            <a:ext cx="288229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E4783"/>
                </a:solidFill>
                <a:latin typeface="Calibri"/>
                <a:ea typeface="Calibri"/>
                <a:cs typeface="Calibri"/>
                <a:sym typeface="Calibri"/>
              </a:rPr>
              <a:t>Examples:</a:t>
            </a:r>
            <a:r>
              <a:rPr lang="en-US" sz="1800">
                <a:solidFill>
                  <a:srgbClr val="1E4783"/>
                </a:solidFill>
                <a:latin typeface="Calibri"/>
                <a:ea typeface="Calibri"/>
                <a:cs typeface="Calibri"/>
                <a:sym typeface="Calibri"/>
              </a:rPr>
              <a:t> Rosslare, Co. Wexford, and Tramore, Co. Waterford.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nvSpPr>
        <p:spPr>
          <a:xfrm>
            <a:off x="320565" y="955067"/>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Sand Dunes</a:t>
            </a:r>
            <a:endParaRPr b="1" i="0" sz="2400">
              <a:solidFill>
                <a:srgbClr val="1E4783"/>
              </a:solidFill>
              <a:latin typeface="Calibri"/>
              <a:ea typeface="Calibri"/>
              <a:cs typeface="Calibri"/>
              <a:sym typeface="Calibri"/>
            </a:endParaRPr>
          </a:p>
        </p:txBody>
      </p:sp>
      <p:sp>
        <p:nvSpPr>
          <p:cNvPr id="322" name="Google Shape;322;p32"/>
          <p:cNvSpPr/>
          <p:nvPr/>
        </p:nvSpPr>
        <p:spPr>
          <a:xfrm>
            <a:off x="320565" y="323830"/>
            <a:ext cx="116423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pic>
        <p:nvPicPr>
          <p:cNvPr descr="Sand blowing on Rush beach.mp4" id="323" name="Google Shape;323;p32"/>
          <p:cNvPicPr preferRelativeResize="0"/>
          <p:nvPr/>
        </p:nvPicPr>
        <p:blipFill rotWithShape="1">
          <a:blip r:embed="rId3">
            <a:alphaModFix/>
          </a:blip>
          <a:srcRect b="0" l="0" r="0" t="0"/>
          <a:stretch/>
        </p:blipFill>
        <p:spPr>
          <a:xfrm>
            <a:off x="3594537" y="1126947"/>
            <a:ext cx="7840717" cy="4410403"/>
          </a:xfrm>
          <a:prstGeom prst="rect">
            <a:avLst/>
          </a:prstGeom>
          <a:noFill/>
          <a:ln>
            <a:noFill/>
          </a:ln>
        </p:spPr>
      </p:pic>
      <p:sp>
        <p:nvSpPr>
          <p:cNvPr id="324" name="Google Shape;324;p32"/>
          <p:cNvSpPr txBox="1"/>
          <p:nvPr/>
        </p:nvSpPr>
        <p:spPr>
          <a:xfrm>
            <a:off x="320565" y="1742740"/>
            <a:ext cx="280626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1E4783"/>
                </a:solidFill>
                <a:latin typeface="Calibri"/>
                <a:ea typeface="Calibri"/>
                <a:cs typeface="Calibri"/>
                <a:sym typeface="Calibri"/>
              </a:rPr>
              <a:t>Sand blowing on a beach at Rush, County Dublin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4771"/>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nvSpPr>
        <p:spPr>
          <a:xfrm>
            <a:off x="166257" y="761374"/>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Tombolos</a:t>
            </a:r>
            <a:endParaRPr b="1" i="0" sz="2400">
              <a:solidFill>
                <a:srgbClr val="1E4783"/>
              </a:solidFill>
              <a:latin typeface="Calibri"/>
              <a:ea typeface="Calibri"/>
              <a:cs typeface="Calibri"/>
              <a:sym typeface="Calibri"/>
            </a:endParaRPr>
          </a:p>
        </p:txBody>
      </p:sp>
      <p:sp>
        <p:nvSpPr>
          <p:cNvPr id="330" name="Google Shape;330;p33"/>
          <p:cNvSpPr txBox="1"/>
          <p:nvPr/>
        </p:nvSpPr>
        <p:spPr>
          <a:xfrm>
            <a:off x="166257" y="1386370"/>
            <a:ext cx="7620188"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Feature</a:t>
            </a:r>
            <a:r>
              <a:rPr lang="en-US" sz="2000">
                <a:solidFill>
                  <a:srgbClr val="1E4783"/>
                </a:solidFill>
                <a:latin typeface="Calibri"/>
                <a:ea typeface="Calibri"/>
                <a:cs typeface="Calibri"/>
                <a:sym typeface="Calibri"/>
              </a:rPr>
              <a:t>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Narrow ridge of sand or shingle that joins an island to the mainland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Formed by deposition</a:t>
            </a:r>
            <a:endParaRPr/>
          </a:p>
          <a:p>
            <a:pPr indent="0" lvl="0" marL="0" marR="0" rtl="0" algn="l">
              <a:spcBef>
                <a:spcPts val="0"/>
              </a:spcBef>
              <a:spcAft>
                <a:spcPts val="0"/>
              </a:spcAft>
              <a:buNone/>
            </a:pPr>
            <a:r>
              <a:rPr b="1" lang="en-US" sz="2000">
                <a:solidFill>
                  <a:srgbClr val="1E4783"/>
                </a:solidFill>
                <a:latin typeface="Calibri"/>
                <a:ea typeface="Calibri"/>
                <a:cs typeface="Calibri"/>
                <a:sym typeface="Calibri"/>
              </a:rPr>
              <a:t>Explanation</a:t>
            </a:r>
            <a:r>
              <a:rPr lang="en-US" sz="2000">
                <a:solidFill>
                  <a:srgbClr val="1E4783"/>
                </a:solidFill>
                <a:latin typeface="Calibri"/>
                <a:ea typeface="Calibri"/>
                <a:cs typeface="Calibri"/>
                <a:sym typeface="Calibri"/>
              </a:rPr>
              <a:t>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Tombolos form when waves approach an island from different directions.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As the waves meet, they cancel each other out and lose energy.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This causes deposition between the mainland and the island.  </a:t>
            </a:r>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Over time, a long, narrow sand bar builds up, connecting the island to the mainland.</a:t>
            </a:r>
            <a:endParaRPr/>
          </a:p>
          <a:p>
            <a:pPr indent="0" lvl="0" marL="0" marR="0" rtl="0" algn="l">
              <a:spcBef>
                <a:spcPts val="0"/>
              </a:spcBef>
              <a:spcAft>
                <a:spcPts val="0"/>
              </a:spcAft>
              <a:buNone/>
            </a:pPr>
            <a:r>
              <a:rPr b="1" lang="en-US" sz="2000">
                <a:solidFill>
                  <a:srgbClr val="1E4783"/>
                </a:solidFill>
                <a:latin typeface="Calibri"/>
                <a:ea typeface="Calibri"/>
                <a:cs typeface="Calibri"/>
                <a:sym typeface="Calibri"/>
              </a:rPr>
              <a:t>Example</a:t>
            </a:r>
            <a:endParaRPr sz="2000">
              <a:solidFill>
                <a:srgbClr val="1E4783"/>
              </a:solidFill>
              <a:latin typeface="Calibri"/>
              <a:ea typeface="Calibri"/>
              <a:cs typeface="Calibri"/>
              <a:sym typeface="Calibri"/>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Howth Head in Co. Dublin was once an island. Waves approaching from the north and from the south met at what is now Sutton.	</a:t>
            </a:r>
            <a:endParaRPr/>
          </a:p>
        </p:txBody>
      </p:sp>
      <p:pic>
        <p:nvPicPr>
          <p:cNvPr id="331" name="Google Shape;331;p33"/>
          <p:cNvPicPr preferRelativeResize="0"/>
          <p:nvPr/>
        </p:nvPicPr>
        <p:blipFill rotWithShape="1">
          <a:blip r:embed="rId3">
            <a:alphaModFix/>
          </a:blip>
          <a:srcRect b="0" l="0" r="0" t="0"/>
          <a:stretch/>
        </p:blipFill>
        <p:spPr>
          <a:xfrm>
            <a:off x="7786445" y="2208997"/>
            <a:ext cx="4255078" cy="3419293"/>
          </a:xfrm>
          <a:prstGeom prst="rect">
            <a:avLst/>
          </a:prstGeom>
          <a:noFill/>
          <a:ln>
            <a:noFill/>
          </a:ln>
        </p:spPr>
      </p:pic>
      <p:sp>
        <p:nvSpPr>
          <p:cNvPr id="332" name="Google Shape;332;p33"/>
          <p:cNvSpPr/>
          <p:nvPr/>
        </p:nvSpPr>
        <p:spPr>
          <a:xfrm>
            <a:off x="166257" y="140424"/>
            <a:ext cx="118123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p:nvPr/>
        </p:nvSpPr>
        <p:spPr>
          <a:xfrm>
            <a:off x="189186" y="187720"/>
            <a:ext cx="117830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
        <p:nvSpPr>
          <p:cNvPr id="338" name="Google Shape;338;p34"/>
          <p:cNvSpPr txBox="1"/>
          <p:nvPr/>
        </p:nvSpPr>
        <p:spPr>
          <a:xfrm>
            <a:off x="379686" y="863365"/>
            <a:ext cx="337382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Spits and lagoons</a:t>
            </a:r>
            <a:endParaRPr b="1" i="0" sz="2400">
              <a:solidFill>
                <a:srgbClr val="1E4783"/>
              </a:solidFill>
              <a:latin typeface="Calibri"/>
              <a:ea typeface="Calibri"/>
              <a:cs typeface="Calibri"/>
              <a:sym typeface="Calibri"/>
            </a:endParaRPr>
          </a:p>
        </p:txBody>
      </p:sp>
      <p:pic>
        <p:nvPicPr>
          <p:cNvPr descr="Map&#10;&#10;Description automatically generated" id="339" name="Google Shape;339;p34"/>
          <p:cNvPicPr preferRelativeResize="0"/>
          <p:nvPr/>
        </p:nvPicPr>
        <p:blipFill rotWithShape="1">
          <a:blip r:embed="rId3">
            <a:alphaModFix/>
          </a:blip>
          <a:srcRect b="0" l="0" r="0" t="0"/>
          <a:stretch/>
        </p:blipFill>
        <p:spPr>
          <a:xfrm>
            <a:off x="7253323" y="949486"/>
            <a:ext cx="3087101" cy="4849026"/>
          </a:xfrm>
          <a:prstGeom prst="rect">
            <a:avLst/>
          </a:prstGeom>
          <a:noFill/>
          <a:ln>
            <a:noFill/>
          </a:ln>
        </p:spPr>
      </p:pic>
      <p:pic>
        <p:nvPicPr>
          <p:cNvPr descr="Map&#10;&#10;Description automatically generated" id="340" name="Google Shape;340;p34"/>
          <p:cNvPicPr preferRelativeResize="0"/>
          <p:nvPr/>
        </p:nvPicPr>
        <p:blipFill rotWithShape="1">
          <a:blip r:embed="rId4">
            <a:alphaModFix/>
          </a:blip>
          <a:srcRect b="0" l="0" r="0" t="0"/>
          <a:stretch/>
        </p:blipFill>
        <p:spPr>
          <a:xfrm>
            <a:off x="379686" y="1845988"/>
            <a:ext cx="6020178" cy="30560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nvSpPr>
        <p:spPr>
          <a:xfrm>
            <a:off x="189186" y="785365"/>
            <a:ext cx="337382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Spits and lagoons</a:t>
            </a:r>
            <a:endParaRPr b="1" i="0" sz="2400">
              <a:solidFill>
                <a:srgbClr val="1E4783"/>
              </a:solidFill>
              <a:latin typeface="Calibri"/>
              <a:ea typeface="Calibri"/>
              <a:cs typeface="Calibri"/>
              <a:sym typeface="Calibri"/>
            </a:endParaRPr>
          </a:p>
        </p:txBody>
      </p:sp>
      <p:sp>
        <p:nvSpPr>
          <p:cNvPr id="346" name="Google Shape;346;p35"/>
          <p:cNvSpPr/>
          <p:nvPr/>
        </p:nvSpPr>
        <p:spPr>
          <a:xfrm>
            <a:off x="189186" y="124658"/>
            <a:ext cx="119236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pic>
        <p:nvPicPr>
          <p:cNvPr id="347" name="Google Shape;347;p35"/>
          <p:cNvPicPr preferRelativeResize="0"/>
          <p:nvPr/>
        </p:nvPicPr>
        <p:blipFill rotWithShape="1">
          <a:blip r:embed="rId3">
            <a:alphaModFix/>
          </a:blip>
          <a:srcRect b="0" l="0" r="0" t="0"/>
          <a:stretch/>
        </p:blipFill>
        <p:spPr>
          <a:xfrm>
            <a:off x="3563007" y="785365"/>
            <a:ext cx="5817476" cy="47788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nvSpPr>
        <p:spPr>
          <a:xfrm>
            <a:off x="189186" y="699569"/>
            <a:ext cx="337382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400"/>
              <a:buFont typeface="Calibri"/>
              <a:buNone/>
            </a:pPr>
            <a:r>
              <a:rPr b="1" i="0" lang="en-US" sz="2400">
                <a:solidFill>
                  <a:srgbClr val="1E4783"/>
                </a:solidFill>
                <a:latin typeface="Calibri"/>
                <a:ea typeface="Calibri"/>
                <a:cs typeface="Calibri"/>
                <a:sym typeface="Calibri"/>
              </a:rPr>
              <a:t>Spits and lagoons</a:t>
            </a:r>
            <a:endParaRPr b="1" i="0" sz="2400">
              <a:solidFill>
                <a:srgbClr val="1E4783"/>
              </a:solidFill>
              <a:latin typeface="Calibri"/>
              <a:ea typeface="Calibri"/>
              <a:cs typeface="Calibri"/>
              <a:sym typeface="Calibri"/>
            </a:endParaRPr>
          </a:p>
        </p:txBody>
      </p:sp>
      <p:sp>
        <p:nvSpPr>
          <p:cNvPr id="353" name="Google Shape;353;p36"/>
          <p:cNvSpPr/>
          <p:nvPr/>
        </p:nvSpPr>
        <p:spPr>
          <a:xfrm>
            <a:off x="189186" y="124658"/>
            <a:ext cx="119178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
        <p:nvSpPr>
          <p:cNvPr id="354" name="Google Shape;354;p36"/>
          <p:cNvSpPr txBox="1"/>
          <p:nvPr/>
        </p:nvSpPr>
        <p:spPr>
          <a:xfrm>
            <a:off x="189185" y="1130867"/>
            <a:ext cx="9207061"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1E4783"/>
                </a:solidFill>
                <a:latin typeface="Calibri"/>
                <a:ea typeface="Calibri"/>
                <a:cs typeface="Calibri"/>
                <a:sym typeface="Calibri"/>
              </a:rPr>
              <a:t>Feature</a:t>
            </a:r>
            <a:endParaRPr sz="2200">
              <a:solidFill>
                <a:srgbClr val="1E4783"/>
              </a:solidFill>
              <a:latin typeface="Calibri"/>
              <a:ea typeface="Calibri"/>
              <a:cs typeface="Calibri"/>
              <a:sym typeface="Calibri"/>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Long, narrow beach of sand or shingle</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Connected to the mainland at one end and extends across a bay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Formed by deposition</a:t>
            </a:r>
            <a:endParaRPr/>
          </a:p>
          <a:p>
            <a:pPr indent="0" lvl="0" marL="0" marR="0" rtl="0" algn="l">
              <a:spcBef>
                <a:spcPts val="0"/>
              </a:spcBef>
              <a:spcAft>
                <a:spcPts val="0"/>
              </a:spcAft>
              <a:buNone/>
            </a:pPr>
            <a:r>
              <a:rPr b="1" lang="en-US" sz="2200">
                <a:solidFill>
                  <a:srgbClr val="1E4783"/>
                </a:solidFill>
                <a:latin typeface="Calibri"/>
                <a:ea typeface="Calibri"/>
                <a:cs typeface="Calibri"/>
                <a:sym typeface="Calibri"/>
              </a:rPr>
              <a:t>Explanation</a:t>
            </a:r>
            <a:r>
              <a:rPr lang="en-US" sz="2200">
                <a:solidFill>
                  <a:srgbClr val="1E4783"/>
                </a:solidFill>
                <a:latin typeface="Calibri"/>
                <a:ea typeface="Calibri"/>
                <a:cs typeface="Calibri"/>
                <a:sym typeface="Calibri"/>
              </a:rPr>
              <a:t> </a:t>
            </a:r>
            <a:endParaRPr sz="2200">
              <a:solidFill>
                <a:srgbClr val="1E4783"/>
              </a:solidFill>
              <a:latin typeface="Calibri"/>
              <a:ea typeface="Calibri"/>
              <a:cs typeface="Calibri"/>
              <a:sym typeface="Calibri"/>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Formed when longshore drift reaches a change in the direction of the coastline, </a:t>
            </a:r>
            <a:endParaRPr/>
          </a:p>
          <a:p>
            <a:pPr indent="0" lvl="1" marL="457200" marR="0" rtl="0" algn="l">
              <a:spcBef>
                <a:spcPts val="0"/>
              </a:spcBef>
              <a:spcAft>
                <a:spcPts val="0"/>
              </a:spcAft>
              <a:buNone/>
            </a:pPr>
            <a:r>
              <a:rPr b="0" i="0" lang="en-US" sz="2000" u="none" cap="none" strike="noStrike">
                <a:solidFill>
                  <a:srgbClr val="1E4783"/>
                </a:solidFill>
                <a:latin typeface="Calibri"/>
                <a:ea typeface="Calibri"/>
                <a:cs typeface="Calibri"/>
                <a:sym typeface="Calibri"/>
              </a:rPr>
              <a:t>e.g. a bay</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Longshore drift transports sand and shingle along the coast in a zigzag pattern. </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At the change in the coastline, the waves lose energy and deposit sediment.</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Over time, this material builds up and rises above sea level to form a sand spit  </a:t>
            </a:r>
            <a:endParaRPr/>
          </a:p>
          <a:p>
            <a:pPr indent="-285750" lvl="1" marL="742950" marR="0" rtl="0" algn="l">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Wind and wave action can cause the sand spit to lengthen and curve inwards.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Over time, longshore drift will continue to move sediment along the coast. </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spit will develop into a </a:t>
            </a:r>
            <a:r>
              <a:rPr b="1" lang="en-US" sz="2000">
                <a:solidFill>
                  <a:srgbClr val="1E4783"/>
                </a:solidFill>
                <a:latin typeface="Calibri"/>
                <a:ea typeface="Calibri"/>
                <a:cs typeface="Calibri"/>
                <a:sym typeface="Calibri"/>
              </a:rPr>
              <a:t>sand bar</a:t>
            </a:r>
            <a:r>
              <a:rPr lang="en-US" sz="2000">
                <a:solidFill>
                  <a:srgbClr val="1E4783"/>
                </a:solidFill>
                <a:latin typeface="Calibri"/>
                <a:ea typeface="Calibri"/>
                <a:cs typeface="Calibri"/>
                <a:sym typeface="Calibri"/>
              </a:rPr>
              <a:t>, separating the bay from the sea.</a:t>
            </a:r>
            <a:endParaRPr/>
          </a:p>
          <a:p>
            <a:pPr indent="-285750" lvl="0" marL="28575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This forms a salt lake called a </a:t>
            </a:r>
            <a:r>
              <a:rPr b="1" lang="en-US" sz="2000">
                <a:solidFill>
                  <a:srgbClr val="1E4783"/>
                </a:solidFill>
                <a:latin typeface="Calibri"/>
                <a:ea typeface="Calibri"/>
                <a:cs typeface="Calibri"/>
                <a:sym typeface="Calibri"/>
              </a:rPr>
              <a:t>lagoon</a:t>
            </a:r>
            <a:r>
              <a:rPr lang="en-US" sz="2000">
                <a:solidFill>
                  <a:srgbClr val="1E4783"/>
                </a:solidFill>
                <a:latin typeface="Calibri"/>
                <a:ea typeface="Calibri"/>
                <a:cs typeface="Calibri"/>
                <a:sym typeface="Calibri"/>
              </a:rPr>
              <a:t>.</a:t>
            </a:r>
            <a:endParaRPr/>
          </a:p>
        </p:txBody>
      </p:sp>
      <p:pic>
        <p:nvPicPr>
          <p:cNvPr id="355" name="Google Shape;355;p36"/>
          <p:cNvPicPr preferRelativeResize="0"/>
          <p:nvPr/>
        </p:nvPicPr>
        <p:blipFill rotWithShape="1">
          <a:blip r:embed="rId3">
            <a:alphaModFix/>
          </a:blip>
          <a:srcRect b="0" l="0" r="0" t="0"/>
          <a:stretch/>
        </p:blipFill>
        <p:spPr>
          <a:xfrm>
            <a:off x="9176544" y="1096577"/>
            <a:ext cx="2826270" cy="2275805"/>
          </a:xfrm>
          <a:prstGeom prst="rect">
            <a:avLst/>
          </a:prstGeom>
          <a:noFill/>
          <a:ln>
            <a:noFill/>
          </a:ln>
        </p:spPr>
      </p:pic>
      <p:sp>
        <p:nvSpPr>
          <p:cNvPr id="356" name="Google Shape;356;p36"/>
          <p:cNvSpPr txBox="1"/>
          <p:nvPr/>
        </p:nvSpPr>
        <p:spPr>
          <a:xfrm>
            <a:off x="9396247" y="3914764"/>
            <a:ext cx="2795753"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Examples:</a:t>
            </a:r>
            <a:r>
              <a:rPr lang="en-US" sz="2000">
                <a:solidFill>
                  <a:srgbClr val="1E4783"/>
                </a:solidFill>
                <a:latin typeface="Calibri"/>
                <a:ea typeface="Calibri"/>
                <a:cs typeface="Calibri"/>
                <a:sym typeface="Calibri"/>
              </a:rPr>
              <a:t> </a:t>
            </a:r>
            <a:endParaRPr sz="2000">
              <a:solidFill>
                <a:srgbClr val="1E4783"/>
              </a:solidFill>
              <a:latin typeface="Calibri"/>
              <a:ea typeface="Calibri"/>
              <a:cs typeface="Calibri"/>
              <a:sym typeface="Calibri"/>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Donegal golf course in Co. Donegal is a sand spit.     Lady’s Island Lake in Co. Wexford is a lagoon.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pic>
        <p:nvPicPr>
          <p:cNvPr descr="Text&#10;&#10;Description automatically generated with low confidence" id="362" name="Google Shape;362;p37"/>
          <p:cNvPicPr preferRelativeResize="0"/>
          <p:nvPr/>
        </p:nvPicPr>
        <p:blipFill rotWithShape="1">
          <a:blip r:embed="rId3">
            <a:alphaModFix/>
          </a:blip>
          <a:srcRect b="0" l="0" r="0" t="0"/>
          <a:stretch/>
        </p:blipFill>
        <p:spPr>
          <a:xfrm>
            <a:off x="1924897" y="1225145"/>
            <a:ext cx="4469372" cy="878021"/>
          </a:xfrm>
          <a:prstGeom prst="rect">
            <a:avLst/>
          </a:prstGeom>
          <a:noFill/>
          <a:ln>
            <a:noFill/>
          </a:ln>
        </p:spPr>
      </p:pic>
      <p:graphicFrame>
        <p:nvGraphicFramePr>
          <p:cNvPr id="363" name="Google Shape;363;p37"/>
          <p:cNvGraphicFramePr/>
          <p:nvPr/>
        </p:nvGraphicFramePr>
        <p:xfrm>
          <a:off x="2024743" y="1225145"/>
          <a:ext cx="3000000" cy="3000000"/>
        </p:xfrm>
        <a:graphic>
          <a:graphicData uri="http://schemas.openxmlformats.org/drawingml/2006/table">
            <a:tbl>
              <a:tblPr bandRow="1" firstRow="1">
                <a:noFill/>
                <a:tableStyleId>{5A40B673-6EA1-4E3C-9679-CDC3F0218CEB}</a:tableStyleId>
              </a:tblPr>
              <a:tblGrid>
                <a:gridCol w="7129000"/>
              </a:tblGrid>
              <a:tr h="608600">
                <a:tc>
                  <a:txBody>
                    <a:bodyPr/>
                    <a:lstStyle/>
                    <a:p>
                      <a:pPr indent="0" lvl="0" marL="0" marR="0" rtl="0" algn="l">
                        <a:spcBef>
                          <a:spcPts val="0"/>
                        </a:spcBef>
                        <a:spcAft>
                          <a:spcPts val="0"/>
                        </a:spcAft>
                        <a:buNone/>
                      </a:pPr>
                      <a:r>
                        <a:t/>
                      </a:r>
                      <a:endParaRPr b="0" i="0" sz="3000" u="none" cap="none" strike="noStrike">
                        <a:latin typeface="Calibri"/>
                        <a:ea typeface="Calibri"/>
                        <a:cs typeface="Calibri"/>
                        <a:sym typeface="Calibri"/>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a:t>
                      </a:r>
                      <a:r>
                        <a:rPr b="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What is swash and backwash?</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a:t>
                      </a:r>
                      <a:r>
                        <a:rPr b="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What process causes sand spits to form?</a:t>
                      </a:r>
                      <a:endParaRPr b="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666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a:t>
                      </a:r>
                      <a:r>
                        <a:rPr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What is a lagoon?</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4.</a:t>
                      </a:r>
                      <a:r>
                        <a:rPr b="0" i="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How do tombolos form?</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5.</a:t>
                      </a:r>
                      <a:r>
                        <a:rPr b="0" i="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How are beaches shown on OS maps?</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10;&#10;Description automatically generated with low confidence" id="364" name="Google Shape;364;p37"/>
          <p:cNvPicPr preferRelativeResize="0"/>
          <p:nvPr/>
        </p:nvPicPr>
        <p:blipFill rotWithShape="1">
          <a:blip r:embed="rId3">
            <a:alphaModFix/>
          </a:blip>
          <a:srcRect b="0" l="0" r="0" t="0"/>
          <a:stretch/>
        </p:blipFill>
        <p:spPr>
          <a:xfrm>
            <a:off x="2024743" y="1154702"/>
            <a:ext cx="4469372" cy="878021"/>
          </a:xfrm>
          <a:prstGeom prst="rect">
            <a:avLst/>
          </a:prstGeom>
          <a:noFill/>
          <a:ln>
            <a:noFill/>
          </a:ln>
        </p:spPr>
      </p:pic>
      <p:sp>
        <p:nvSpPr>
          <p:cNvPr id="365" name="Google Shape;365;p37"/>
          <p:cNvSpPr/>
          <p:nvPr/>
        </p:nvSpPr>
        <p:spPr>
          <a:xfrm>
            <a:off x="189186" y="124658"/>
            <a:ext cx="118474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371" name="Google Shape;371;p38"/>
          <p:cNvGraphicFramePr/>
          <p:nvPr/>
        </p:nvGraphicFramePr>
        <p:xfrm>
          <a:off x="1967076" y="1645269"/>
          <a:ext cx="3000000" cy="3000000"/>
        </p:xfrm>
        <a:graphic>
          <a:graphicData uri="http://schemas.openxmlformats.org/drawingml/2006/table">
            <a:tbl>
              <a:tblPr bandRow="1" firstRow="1">
                <a:noFill/>
                <a:tableStyleId>{5A40B673-6EA1-4E3C-9679-CDC3F0218CEB}</a:tableStyleId>
              </a:tblPr>
              <a:tblGrid>
                <a:gridCol w="7964425"/>
              </a:tblGrid>
              <a:tr h="254000">
                <a:tc>
                  <a:txBody>
                    <a:bodyPr/>
                    <a:lstStyle/>
                    <a:p>
                      <a:pPr indent="0" lvl="0" marL="0" marR="0" rtl="0" algn="l">
                        <a:spcBef>
                          <a:spcPts val="0"/>
                        </a:spcBef>
                        <a:spcAft>
                          <a:spcPts val="0"/>
                        </a:spcAft>
                        <a:buNone/>
                      </a:pPr>
                      <a:r>
                        <a:rPr b="1" lang="en-US" sz="2000" u="none" cap="none" strike="noStrike">
                          <a:latin typeface="Calibri"/>
                          <a:ea typeface="Calibri"/>
                          <a:cs typeface="Calibri"/>
                          <a:sym typeface="Calibri"/>
                        </a:rPr>
                        <a:t>Higher-order questions 3</a:t>
                      </a:r>
                      <a:endParaRPr b="1" i="0" sz="2000" u="none" cap="none" strike="noStrike">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u="none" cap="none" strike="noStrike">
                          <a:solidFill>
                            <a:schemeClr val="dk1"/>
                          </a:solidFill>
                          <a:latin typeface="Calibri"/>
                          <a:ea typeface="Calibri"/>
                          <a:cs typeface="Calibri"/>
                          <a:sym typeface="Calibri"/>
                        </a:rPr>
                        <a:t>1.	Why is marram grass important to sand dunes?</a:t>
                      </a:r>
                      <a:endParaRPr b="0" i="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u="none" cap="none" strike="noStrike">
                          <a:solidFill>
                            <a:schemeClr val="dk1"/>
                          </a:solidFill>
                          <a:latin typeface="Calibri"/>
                          <a:ea typeface="Calibri"/>
                          <a:cs typeface="Calibri"/>
                          <a:sym typeface="Calibri"/>
                        </a:rPr>
                        <a:t>2.	In Ireland, several spits are used for golf courses. Why is this?</a:t>
                      </a:r>
                      <a:endParaRPr/>
                    </a:p>
                  </a:txBody>
                  <a:tcPr marT="45725" marB="45725" marR="75575" marL="75575"/>
                </a:tc>
              </a:tr>
              <a:tr h="383825">
                <a:tc>
                  <a:txBody>
                    <a:bodyPr/>
                    <a:lstStyle/>
                    <a:p>
                      <a:pPr indent="-447675" lvl="0" marL="447675" marR="0" rtl="0" algn="l">
                        <a:spcBef>
                          <a:spcPts val="0"/>
                        </a:spcBef>
                        <a:spcAft>
                          <a:spcPts val="0"/>
                        </a:spcAft>
                        <a:buNone/>
                      </a:pPr>
                      <a:r>
                        <a:rPr b="0" lang="en-US" sz="1800" u="none" cap="none" strike="noStrike">
                          <a:solidFill>
                            <a:schemeClr val="dk1"/>
                          </a:solidFill>
                          <a:latin typeface="Calibri"/>
                          <a:ea typeface="Calibri"/>
                          <a:cs typeface="Calibri"/>
                          <a:sym typeface="Calibri"/>
                        </a:rPr>
                        <a:t>3.	How might climate change affect coastal deposition?</a:t>
                      </a:r>
                      <a:endParaRPr b="0" i="0" sz="1800" u="none" cap="none" strike="noStrike">
                        <a:solidFill>
                          <a:schemeClr val="dk1"/>
                        </a:solidFill>
                        <a:latin typeface="Calibri"/>
                        <a:ea typeface="Calibri"/>
                        <a:cs typeface="Calibri"/>
                        <a:sym typeface="Calibri"/>
                      </a:endParaRPr>
                    </a:p>
                  </a:txBody>
                  <a:tcPr marT="45725" marB="45725" marR="75575" marL="75575"/>
                </a:tc>
              </a:tr>
            </a:tbl>
          </a:graphicData>
        </a:graphic>
      </p:graphicFrame>
      <p:sp>
        <p:nvSpPr>
          <p:cNvPr id="372" name="Google Shape;372;p38"/>
          <p:cNvSpPr/>
          <p:nvPr/>
        </p:nvSpPr>
        <p:spPr>
          <a:xfrm>
            <a:off x="189186" y="124658"/>
            <a:ext cx="117771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78" name="Google Shape;378;p39"/>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11.3 on page 60 of your Skills Book.</a:t>
            </a:r>
            <a:endParaRPr/>
          </a:p>
        </p:txBody>
      </p:sp>
      <p:sp>
        <p:nvSpPr>
          <p:cNvPr id="379" name="Google Shape;379;p39"/>
          <p:cNvSpPr/>
          <p:nvPr/>
        </p:nvSpPr>
        <p:spPr>
          <a:xfrm>
            <a:off x="189186" y="124658"/>
            <a:ext cx="119588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sz="2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nvSpPr>
        <p:spPr>
          <a:xfrm>
            <a:off x="370755" y="310103"/>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The Irish Coastline</a:t>
            </a:r>
            <a:endParaRPr/>
          </a:p>
        </p:txBody>
      </p:sp>
      <p:sp>
        <p:nvSpPr>
          <p:cNvPr id="108" name="Google Shape;108;p4"/>
          <p:cNvSpPr txBox="1"/>
          <p:nvPr/>
        </p:nvSpPr>
        <p:spPr>
          <a:xfrm>
            <a:off x="370755" y="1260914"/>
            <a:ext cx="6096000" cy="2978829"/>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When you look at a map of Ireland, you might notice that the east coast is relatively smooth, with few deep bays. </a:t>
            </a:r>
            <a:endParaRPr/>
          </a:p>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The west coast, however, is very indented, with lots of deep bays. </a:t>
            </a:r>
            <a:endParaRPr/>
          </a:p>
          <a:p>
            <a:pPr indent="0" lvl="0" marL="0" marR="0" rtl="0" algn="l">
              <a:lnSpc>
                <a:spcPct val="102625"/>
              </a:lnSpc>
              <a:spcBef>
                <a:spcPts val="0"/>
              </a:spcBef>
              <a:spcAft>
                <a:spcPts val="0"/>
              </a:spcAft>
              <a:buClr>
                <a:schemeClr val="dk1"/>
              </a:buClr>
              <a:buSzPts val="2400"/>
              <a:buFont typeface="Arial"/>
              <a:buNone/>
            </a:pPr>
            <a:r>
              <a:t/>
            </a:r>
            <a:endParaRPr b="0" i="0" sz="2400" u="none" cap="none" strike="noStrike">
              <a:solidFill>
                <a:srgbClr val="1E4783"/>
              </a:solidFill>
              <a:latin typeface="Calibri"/>
              <a:ea typeface="Calibri"/>
              <a:cs typeface="Calibri"/>
              <a:sym typeface="Calibri"/>
            </a:endParaRPr>
          </a:p>
          <a:p>
            <a:pPr indent="0" lvl="0" marL="0" marR="0" rtl="0" algn="l">
              <a:lnSpc>
                <a:spcPct val="102625"/>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In a pair, think up as many reasons as you can to explain the difference between the two coastlines. Share your explanation in class. </a:t>
            </a:r>
            <a:endParaRPr/>
          </a:p>
        </p:txBody>
      </p:sp>
      <p:pic>
        <p:nvPicPr>
          <p:cNvPr id="109" name="Google Shape;109;p4"/>
          <p:cNvPicPr preferRelativeResize="0"/>
          <p:nvPr/>
        </p:nvPicPr>
        <p:blipFill rotWithShape="1">
          <a:blip r:embed="rId3">
            <a:alphaModFix/>
          </a:blip>
          <a:srcRect b="0" l="0" r="0" t="0"/>
          <a:stretch/>
        </p:blipFill>
        <p:spPr>
          <a:xfrm>
            <a:off x="6466755" y="709173"/>
            <a:ext cx="4640262" cy="48879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nvSpPr>
        <p:spPr>
          <a:xfrm>
            <a:off x="236720" y="357461"/>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p:txBody>
      </p:sp>
      <p:sp>
        <p:nvSpPr>
          <p:cNvPr id="385" name="Google Shape;385;p40"/>
          <p:cNvSpPr txBox="1"/>
          <p:nvPr/>
        </p:nvSpPr>
        <p:spPr>
          <a:xfrm>
            <a:off x="446630" y="975562"/>
            <a:ext cx="7164203" cy="48632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E4783"/>
                </a:solidFill>
                <a:latin typeface="Calibri"/>
                <a:ea typeface="Calibri"/>
                <a:cs typeface="Calibri"/>
                <a:sym typeface="Calibri"/>
              </a:rPr>
              <a:t>People use the sea in a many different ways. </a:t>
            </a:r>
            <a:endParaRPr/>
          </a:p>
          <a:p>
            <a:pPr indent="0" lvl="0" marL="0" marR="0" rtl="0" algn="l">
              <a:spcBef>
                <a:spcPts val="0"/>
              </a:spcBef>
              <a:spcAft>
                <a:spcPts val="0"/>
              </a:spcAft>
              <a:buNone/>
            </a:pPr>
            <a:r>
              <a:t/>
            </a:r>
            <a:endParaRPr sz="2000">
              <a:solidFill>
                <a:srgbClr val="1E4783"/>
              </a:solidFill>
              <a:latin typeface="Calibri"/>
              <a:ea typeface="Calibri"/>
              <a:cs typeface="Calibri"/>
              <a:sym typeface="Calibri"/>
            </a:endParaRPr>
          </a:p>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Food and energy</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The sea is an important source of food and energy. </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Fishing and </a:t>
            </a:r>
            <a:r>
              <a:rPr b="1" i="0" lang="en-US" sz="2000" u="none" cap="none" strike="noStrike">
                <a:solidFill>
                  <a:srgbClr val="1E4783"/>
                </a:solidFill>
                <a:latin typeface="Calibri"/>
                <a:ea typeface="Calibri"/>
                <a:cs typeface="Calibri"/>
                <a:sym typeface="Calibri"/>
              </a:rPr>
              <a:t>trawling</a:t>
            </a:r>
            <a:r>
              <a:rPr b="0" i="0" lang="en-US" sz="2000" u="none" cap="none" strike="noStrike">
                <a:solidFill>
                  <a:srgbClr val="1E4783"/>
                </a:solidFill>
                <a:latin typeface="Calibri"/>
                <a:ea typeface="Calibri"/>
                <a:cs typeface="Calibri"/>
                <a:sym typeface="Calibri"/>
              </a:rPr>
              <a:t> provide food and create jobs, e.g. Killybegs, Co. Donegal.</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Fish farming is a growing industry driven by the demand for fish. </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Fish farming takes place in inlets.</a:t>
            </a:r>
            <a:endParaRPr/>
          </a:p>
          <a:p>
            <a:pPr indent="-215900" lvl="1" marL="342900" marR="0" rtl="0" algn="l">
              <a:lnSpc>
                <a:spcPct val="123150"/>
              </a:lnSpc>
              <a:spcBef>
                <a:spcPts val="0"/>
              </a:spcBef>
              <a:spcAft>
                <a:spcPts val="0"/>
              </a:spcAft>
              <a:buClr>
                <a:srgbClr val="FF0000"/>
              </a:buClr>
              <a:buSzPts val="2000"/>
              <a:buFont typeface="Arial"/>
              <a:buNone/>
            </a:pPr>
            <a:r>
              <a:t/>
            </a:r>
            <a:endParaRPr b="0" i="0" sz="2000" u="none" cap="none" strike="noStrike">
              <a:solidFill>
                <a:srgbClr val="1E4783"/>
              </a:solidFill>
              <a:latin typeface="Calibri"/>
              <a:ea typeface="Calibri"/>
              <a:cs typeface="Calibri"/>
              <a:sym typeface="Calibri"/>
            </a:endParaRPr>
          </a:p>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Energy</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Oil and gas found under the sea are extracted by offshore drilling, e.g. Corrib gas field, Co. Mayo. </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Offshore wind farms are a source of renewable energy. </a:t>
            </a:r>
            <a:endParaRPr/>
          </a:p>
          <a:p>
            <a:pPr indent="-342900" lvl="1" marL="342900" marR="0" rtl="0" algn="l">
              <a:lnSpc>
                <a:spcPct val="123150"/>
              </a:lnSpc>
              <a:spcBef>
                <a:spcPts val="0"/>
              </a:spcBef>
              <a:spcAft>
                <a:spcPts val="0"/>
              </a:spcAft>
              <a:buClr>
                <a:srgbClr val="FF0000"/>
              </a:buClr>
              <a:buSzPts val="2000"/>
              <a:buFont typeface="Arial"/>
              <a:buChar char="•"/>
            </a:pPr>
            <a:r>
              <a:rPr b="0" i="0" lang="en-US" sz="2000" u="none" cap="none" strike="noStrike">
                <a:solidFill>
                  <a:srgbClr val="1E4783"/>
                </a:solidFill>
                <a:latin typeface="Calibri"/>
                <a:ea typeface="Calibri"/>
                <a:cs typeface="Calibri"/>
                <a:sym typeface="Calibri"/>
              </a:rPr>
              <a:t>A new wind farm is being developed offshore near Arklow, </a:t>
            </a:r>
            <a:br>
              <a:rPr b="0" i="0" lang="en-US" sz="2000" u="none" cap="none" strike="noStrike">
                <a:solidFill>
                  <a:srgbClr val="1E4783"/>
                </a:solidFill>
                <a:latin typeface="Calibri"/>
                <a:ea typeface="Calibri"/>
                <a:cs typeface="Calibri"/>
                <a:sym typeface="Calibri"/>
              </a:rPr>
            </a:br>
            <a:r>
              <a:rPr b="0" i="0" lang="en-US" sz="2000" u="none" cap="none" strike="noStrike">
                <a:solidFill>
                  <a:srgbClr val="1E4783"/>
                </a:solidFill>
                <a:latin typeface="Calibri"/>
                <a:ea typeface="Calibri"/>
                <a:cs typeface="Calibri"/>
                <a:sym typeface="Calibri"/>
              </a:rPr>
              <a:t>Co. Wicklow.</a:t>
            </a:r>
            <a:endParaRPr/>
          </a:p>
        </p:txBody>
      </p:sp>
      <p:pic>
        <p:nvPicPr>
          <p:cNvPr descr="A picture containing sky, outdoor&#10;&#10;Description automatically generated" id="386" name="Google Shape;386;p40"/>
          <p:cNvPicPr preferRelativeResize="0"/>
          <p:nvPr/>
        </p:nvPicPr>
        <p:blipFill rotWithShape="1">
          <a:blip r:embed="rId3">
            <a:alphaModFix/>
          </a:blip>
          <a:srcRect b="0" l="0" r="0" t="0"/>
          <a:stretch/>
        </p:blipFill>
        <p:spPr>
          <a:xfrm>
            <a:off x="7968398" y="1065747"/>
            <a:ext cx="3824555" cy="2363253"/>
          </a:xfrm>
          <a:prstGeom prst="rect">
            <a:avLst/>
          </a:prstGeom>
          <a:noFill/>
          <a:ln>
            <a:noFill/>
          </a:ln>
        </p:spPr>
      </p:pic>
      <p:pic>
        <p:nvPicPr>
          <p:cNvPr descr="A large oil rig in the ocean&#10;&#10;Description automatically generated with low confidence" id="387" name="Google Shape;387;p40"/>
          <p:cNvPicPr preferRelativeResize="0"/>
          <p:nvPr/>
        </p:nvPicPr>
        <p:blipFill rotWithShape="1">
          <a:blip r:embed="rId4">
            <a:alphaModFix/>
          </a:blip>
          <a:srcRect b="0" l="0" r="0" t="0"/>
          <a:stretch/>
        </p:blipFill>
        <p:spPr>
          <a:xfrm>
            <a:off x="7968397" y="3488963"/>
            <a:ext cx="3824555" cy="234985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nvSpPr>
        <p:spPr>
          <a:xfrm>
            <a:off x="236719" y="1139476"/>
            <a:ext cx="7469249" cy="3927101"/>
          </a:xfrm>
          <a:prstGeom prst="rect">
            <a:avLst/>
          </a:prstGeom>
          <a:noFill/>
          <a:ln>
            <a:noFill/>
          </a:ln>
        </p:spPr>
        <p:txBody>
          <a:bodyPr anchorCtr="0" anchor="t" bIns="45700" lIns="91425" spcFirstLastPara="1" rIns="91425" wrap="square" tIns="45700">
            <a:spAutoFit/>
          </a:bodyPr>
          <a:lstStyle/>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Tourism and recreation </a:t>
            </a:r>
            <a:endParaRPr/>
          </a:p>
          <a:p>
            <a:pPr indent="-342900" lvl="1" marL="342900" marR="0" rtl="0" algn="l">
              <a:lnSpc>
                <a:spcPct val="123150"/>
              </a:lnSpc>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Tourists like to visit coasts to swim and to enjoy sandy beaches. </a:t>
            </a:r>
            <a:endParaRPr/>
          </a:p>
          <a:p>
            <a:pPr indent="-342900" lvl="1" marL="342900" marR="0" rtl="0" algn="l">
              <a:lnSpc>
                <a:spcPct val="123150"/>
              </a:lnSpc>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People also use the sea for leisure activities such as </a:t>
            </a:r>
            <a:r>
              <a:rPr b="1" i="0" lang="en-US" sz="2000" u="none" cap="none" strike="noStrike">
                <a:solidFill>
                  <a:srgbClr val="1E4783"/>
                </a:solidFill>
                <a:latin typeface="Calibri"/>
                <a:ea typeface="Calibri"/>
                <a:cs typeface="Calibri"/>
                <a:sym typeface="Calibri"/>
              </a:rPr>
              <a:t>watersports</a:t>
            </a:r>
            <a:r>
              <a:rPr b="0" i="0" lang="en-US" sz="2000" u="none" cap="none" strike="noStrike">
                <a:solidFill>
                  <a:srgbClr val="1E4783"/>
                </a:solidFill>
                <a:latin typeface="Calibri"/>
                <a:ea typeface="Calibri"/>
                <a:cs typeface="Calibri"/>
                <a:sym typeface="Calibri"/>
              </a:rPr>
              <a:t>, fishing and sailing. </a:t>
            </a:r>
            <a:endParaRPr/>
          </a:p>
          <a:p>
            <a:pPr indent="-342900" lvl="1" marL="342900" marR="0" rtl="0" algn="l">
              <a:lnSpc>
                <a:spcPct val="123150"/>
              </a:lnSpc>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Examples of popular seaside towns include Rosslare, Co. Wexford and Kinsale, Co. Cork. </a:t>
            </a:r>
            <a:endParaRPr/>
          </a:p>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Transport</a:t>
            </a:r>
            <a:endParaRPr/>
          </a:p>
          <a:p>
            <a:pPr indent="-342900" lvl="1" marL="342900" marR="0" rtl="0" algn="l">
              <a:lnSpc>
                <a:spcPct val="123150"/>
              </a:lnSpc>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International trade depends on sea transport. </a:t>
            </a:r>
            <a:endParaRPr/>
          </a:p>
          <a:p>
            <a:pPr indent="-342900" lvl="1" marL="342900" marR="0" rtl="0" algn="l">
              <a:lnSpc>
                <a:spcPct val="123150"/>
              </a:lnSpc>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For example, 12 per cent of global trade is transported through the Suez Canal in Egypt. </a:t>
            </a:r>
            <a:endParaRPr/>
          </a:p>
          <a:p>
            <a:pPr indent="-342900" lvl="2" marL="800100" marR="0" rtl="0" algn="l">
              <a:lnSpc>
                <a:spcPct val="123150"/>
              </a:lnSpc>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In 2021, a container ship named the Ever Given blocked the Suez Canal for six days, at a cost of over $1 billion.</a:t>
            </a:r>
            <a:endParaRPr/>
          </a:p>
        </p:txBody>
      </p:sp>
      <p:sp>
        <p:nvSpPr>
          <p:cNvPr id="393" name="Google Shape;393;p41"/>
          <p:cNvSpPr txBox="1"/>
          <p:nvPr/>
        </p:nvSpPr>
        <p:spPr>
          <a:xfrm>
            <a:off x="236720" y="247101"/>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p:txBody>
      </p:sp>
      <p:pic>
        <p:nvPicPr>
          <p:cNvPr descr="A person wind surfing on the sea&#10;&#10;Description automatically generated with low confidence" id="394" name="Google Shape;394;p41"/>
          <p:cNvPicPr preferRelativeResize="0"/>
          <p:nvPr/>
        </p:nvPicPr>
        <p:blipFill rotWithShape="1">
          <a:blip r:embed="rId3">
            <a:alphaModFix/>
          </a:blip>
          <a:srcRect b="0" l="0" r="0" t="0"/>
          <a:stretch/>
        </p:blipFill>
        <p:spPr>
          <a:xfrm>
            <a:off x="7994467" y="1059742"/>
            <a:ext cx="3653311" cy="2369258"/>
          </a:xfrm>
          <a:prstGeom prst="rect">
            <a:avLst/>
          </a:prstGeom>
          <a:noFill/>
          <a:ln>
            <a:noFill/>
          </a:ln>
        </p:spPr>
      </p:pic>
      <p:pic>
        <p:nvPicPr>
          <p:cNvPr descr="A large ship on the water&#10;&#10;Description automatically generated with medium confidence" id="395" name="Google Shape;395;p41"/>
          <p:cNvPicPr preferRelativeResize="0"/>
          <p:nvPr/>
        </p:nvPicPr>
        <p:blipFill rotWithShape="1">
          <a:blip r:embed="rId4">
            <a:alphaModFix/>
          </a:blip>
          <a:srcRect b="0" l="0" r="0" t="0"/>
          <a:stretch/>
        </p:blipFill>
        <p:spPr>
          <a:xfrm>
            <a:off x="8003176" y="3519336"/>
            <a:ext cx="3653311" cy="23145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nvSpPr>
        <p:spPr>
          <a:xfrm>
            <a:off x="236720" y="247101"/>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p:txBody>
      </p:sp>
      <p:pic>
        <p:nvPicPr>
          <p:cNvPr id="401" name="Google Shape;401;p42"/>
          <p:cNvPicPr preferRelativeResize="0"/>
          <p:nvPr/>
        </p:nvPicPr>
        <p:blipFill rotWithShape="1">
          <a:blip r:embed="rId3">
            <a:alphaModFix/>
          </a:blip>
          <a:srcRect b="0" l="0" r="0" t="0"/>
          <a:stretch/>
        </p:blipFill>
        <p:spPr>
          <a:xfrm>
            <a:off x="8357887" y="1302681"/>
            <a:ext cx="3463249" cy="3913753"/>
          </a:xfrm>
          <a:prstGeom prst="rect">
            <a:avLst/>
          </a:prstGeom>
          <a:noFill/>
          <a:ln>
            <a:noFill/>
          </a:ln>
        </p:spPr>
      </p:pic>
      <p:sp>
        <p:nvSpPr>
          <p:cNvPr id="402" name="Google Shape;402;p42"/>
          <p:cNvSpPr txBox="1"/>
          <p:nvPr/>
        </p:nvSpPr>
        <p:spPr>
          <a:xfrm>
            <a:off x="236720" y="865202"/>
            <a:ext cx="7992880"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Environmental impacts of recreation</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However, increasing numbers of visitors can damage the coastline.</a:t>
            </a:r>
            <a:endParaRPr/>
          </a:p>
          <a:p>
            <a:pPr indent="0" lvl="0" marL="0" marR="0" rtl="0" algn="l">
              <a:spcBef>
                <a:spcPts val="0"/>
              </a:spcBef>
              <a:spcAft>
                <a:spcPts val="0"/>
              </a:spcAft>
              <a:buNone/>
            </a:pPr>
            <a:r>
              <a:t/>
            </a:r>
            <a:endParaRPr sz="1800">
              <a:solidFill>
                <a:srgbClr val="1E4783"/>
              </a:solidFill>
              <a:latin typeface="Calibri"/>
              <a:ea typeface="Calibri"/>
              <a:cs typeface="Calibri"/>
              <a:sym typeface="Calibri"/>
            </a:endParaRPr>
          </a:p>
          <a:p>
            <a:pPr indent="0" lvl="0" marL="0" marR="0" rtl="0" algn="l">
              <a:spcBef>
                <a:spcPts val="0"/>
              </a:spcBef>
              <a:spcAft>
                <a:spcPts val="0"/>
              </a:spcAft>
              <a:buNone/>
            </a:pPr>
            <a:r>
              <a:rPr b="1" lang="en-US" sz="1800">
                <a:solidFill>
                  <a:srgbClr val="1E4783"/>
                </a:solidFill>
                <a:latin typeface="Calibri"/>
                <a:ea typeface="Calibri"/>
                <a:cs typeface="Calibri"/>
                <a:sym typeface="Calibri"/>
              </a:rPr>
              <a:t>Sand dunes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These can be damaged by people walking over marram grass that traps the sand.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The increased numbers of visitors to beaches means that more people are likely to walk on the dunes.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In an attempt to stop this, fences have been built around the sand dunes on Curracloe Beach in Co. Wexford.</a:t>
            </a:r>
            <a:endParaRPr/>
          </a:p>
          <a:p>
            <a:pPr indent="0" lvl="0" marL="0" marR="0" rtl="0" algn="l">
              <a:spcBef>
                <a:spcPts val="0"/>
              </a:spcBef>
              <a:spcAft>
                <a:spcPts val="0"/>
              </a:spcAft>
              <a:buNone/>
            </a:pPr>
            <a:r>
              <a:t/>
            </a:r>
            <a:endParaRPr sz="1800">
              <a:solidFill>
                <a:srgbClr val="1E4783"/>
              </a:solidFill>
              <a:latin typeface="Calibri"/>
              <a:ea typeface="Calibri"/>
              <a:cs typeface="Calibri"/>
              <a:sym typeface="Calibri"/>
            </a:endParaRPr>
          </a:p>
          <a:p>
            <a:pPr indent="0" lvl="0" marL="0" marR="0" rtl="0" algn="l">
              <a:spcBef>
                <a:spcPts val="0"/>
              </a:spcBef>
              <a:spcAft>
                <a:spcPts val="0"/>
              </a:spcAft>
              <a:buNone/>
            </a:pPr>
            <a:r>
              <a:rPr b="1" lang="en-US" sz="1800">
                <a:solidFill>
                  <a:srgbClr val="1E4783"/>
                </a:solidFill>
                <a:latin typeface="Calibri"/>
                <a:ea typeface="Calibri"/>
                <a:cs typeface="Calibri"/>
                <a:sym typeface="Calibri"/>
              </a:rPr>
              <a:t>Sewage</a:t>
            </a:r>
            <a:r>
              <a:rPr lang="en-US" sz="1800">
                <a:solidFill>
                  <a:srgbClr val="1E4783"/>
                </a:solidFill>
                <a:latin typeface="Calibri"/>
                <a:ea typeface="Calibri"/>
                <a:cs typeface="Calibri"/>
                <a:sym typeface="Calibri"/>
              </a:rPr>
              <a:t>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Waste water from homes and businesses is often piped into the sea.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If it is not treated properly, it can seriously damage fish life.</a:t>
            </a:r>
            <a:endParaRPr/>
          </a:p>
          <a:p>
            <a:pPr indent="0" lvl="0" marL="0" marR="0" rtl="0" algn="l">
              <a:spcBef>
                <a:spcPts val="0"/>
              </a:spcBef>
              <a:spcAft>
                <a:spcPts val="0"/>
              </a:spcAft>
              <a:buNone/>
            </a:pPr>
            <a:r>
              <a:t/>
            </a:r>
            <a:endParaRPr sz="1800">
              <a:solidFill>
                <a:srgbClr val="1E4783"/>
              </a:solidFill>
              <a:latin typeface="Calibri"/>
              <a:ea typeface="Calibri"/>
              <a:cs typeface="Calibri"/>
              <a:sym typeface="Calibri"/>
            </a:endParaRPr>
          </a:p>
          <a:p>
            <a:pPr indent="0" lvl="0" marL="0" marR="0" rtl="0" algn="l">
              <a:spcBef>
                <a:spcPts val="0"/>
              </a:spcBef>
              <a:spcAft>
                <a:spcPts val="0"/>
              </a:spcAft>
              <a:buNone/>
            </a:pPr>
            <a:r>
              <a:rPr b="1" lang="en-US" sz="1800">
                <a:solidFill>
                  <a:srgbClr val="1E4783"/>
                </a:solidFill>
                <a:latin typeface="Calibri"/>
                <a:ea typeface="Calibri"/>
                <a:cs typeface="Calibri"/>
                <a:sym typeface="Calibri"/>
              </a:rPr>
              <a:t>Litter</a:t>
            </a:r>
            <a:r>
              <a:rPr lang="en-US" sz="1800">
                <a:solidFill>
                  <a:srgbClr val="1E4783"/>
                </a:solidFill>
                <a:latin typeface="Calibri"/>
                <a:ea typeface="Calibri"/>
                <a:cs typeface="Calibri"/>
                <a:sym typeface="Calibri"/>
              </a:rPr>
              <a:t> </a:t>
            </a:r>
            <a:endParaRPr/>
          </a:p>
          <a:p>
            <a:pPr indent="0" lvl="0" marL="0" marR="0" rtl="0" algn="l">
              <a:spcBef>
                <a:spcPts val="0"/>
              </a:spcBef>
              <a:spcAft>
                <a:spcPts val="0"/>
              </a:spcAft>
              <a:buNone/>
            </a:pPr>
            <a:r>
              <a:rPr lang="en-US" sz="1800">
                <a:solidFill>
                  <a:srgbClr val="1E4783"/>
                </a:solidFill>
                <a:latin typeface="Calibri"/>
                <a:ea typeface="Calibri"/>
                <a:cs typeface="Calibri"/>
                <a:sym typeface="Calibri"/>
              </a:rPr>
              <a:t>During the peak season of June, July and August, local councils find it difficult to keep beaches free from litter.</a:t>
            </a:r>
            <a:endParaRPr sz="1800">
              <a:solidFill>
                <a:srgbClr val="1E4783"/>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nvSpPr>
        <p:spPr>
          <a:xfrm>
            <a:off x="205861" y="637242"/>
            <a:ext cx="7188167" cy="49398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E4783"/>
                </a:solidFill>
                <a:latin typeface="Calibri"/>
                <a:ea typeface="Calibri"/>
                <a:cs typeface="Calibri"/>
                <a:sym typeface="Calibri"/>
              </a:rPr>
              <a:t>Local authorities use a number of </a:t>
            </a:r>
            <a:r>
              <a:rPr b="1" lang="en-US" sz="2000">
                <a:solidFill>
                  <a:srgbClr val="1E4783"/>
                </a:solidFill>
                <a:latin typeface="Calibri"/>
                <a:ea typeface="Calibri"/>
                <a:cs typeface="Calibri"/>
                <a:sym typeface="Calibri"/>
              </a:rPr>
              <a:t>hard-engineering</a:t>
            </a:r>
            <a:r>
              <a:rPr lang="en-US" sz="2000">
                <a:solidFill>
                  <a:srgbClr val="1E4783"/>
                </a:solidFill>
                <a:latin typeface="Calibri"/>
                <a:ea typeface="Calibri"/>
                <a:cs typeface="Calibri"/>
                <a:sym typeface="Calibri"/>
              </a:rPr>
              <a:t> solutions to protect beaches. </a:t>
            </a:r>
            <a:endParaRPr/>
          </a:p>
          <a:p>
            <a:pPr indent="0" lvl="0" marL="0" marR="0" rtl="0" algn="l">
              <a:spcBef>
                <a:spcPts val="0"/>
              </a:spcBef>
              <a:spcAft>
                <a:spcPts val="0"/>
              </a:spcAft>
              <a:buClr>
                <a:schemeClr val="dk1"/>
              </a:buClr>
              <a:buSzPts val="1200"/>
              <a:buFont typeface="Arial"/>
              <a:buNone/>
            </a:pPr>
            <a:r>
              <a:t/>
            </a:r>
            <a:endParaRPr b="1" sz="1200">
              <a:solidFill>
                <a:srgbClr val="1E4783"/>
              </a:solidFill>
              <a:latin typeface="Calibri"/>
              <a:ea typeface="Calibri"/>
              <a:cs typeface="Calibri"/>
              <a:sym typeface="Calibri"/>
            </a:endParaRPr>
          </a:p>
          <a:p>
            <a:pPr indent="-447675" lvl="0" marL="447675" marR="0" rtl="0" algn="l">
              <a:spcBef>
                <a:spcPts val="0"/>
              </a:spcBef>
              <a:spcAft>
                <a:spcPts val="0"/>
              </a:spcAft>
              <a:buClr>
                <a:srgbClr val="E84141"/>
              </a:buClr>
              <a:buSzPts val="2400"/>
              <a:buFont typeface="Arial"/>
              <a:buNone/>
            </a:pPr>
            <a:r>
              <a:rPr b="1" lang="en-US" sz="2400">
                <a:solidFill>
                  <a:srgbClr val="E84141"/>
                </a:solidFill>
                <a:latin typeface="Calibri"/>
                <a:ea typeface="Calibri"/>
                <a:cs typeface="Calibri"/>
                <a:sym typeface="Calibri"/>
              </a:rPr>
              <a:t>1.</a:t>
            </a:r>
            <a:r>
              <a:rPr b="1" lang="en-US" sz="2000">
                <a:solidFill>
                  <a:srgbClr val="E84141"/>
                </a:solidFill>
                <a:latin typeface="Calibri"/>
                <a:ea typeface="Calibri"/>
                <a:cs typeface="Calibri"/>
                <a:sym typeface="Calibri"/>
              </a:rPr>
              <a:t>	</a:t>
            </a:r>
            <a:r>
              <a:rPr b="1" lang="en-US" sz="2400">
                <a:solidFill>
                  <a:srgbClr val="1E4783"/>
                </a:solidFill>
                <a:latin typeface="Calibri"/>
                <a:ea typeface="Calibri"/>
                <a:cs typeface="Calibri"/>
                <a:sym typeface="Calibri"/>
              </a:rPr>
              <a:t>Groynes</a:t>
            </a:r>
            <a:r>
              <a:rPr b="1" lang="en-US" sz="2000">
                <a:solidFill>
                  <a:srgbClr val="E84141"/>
                </a:solidFill>
                <a:latin typeface="Calibri"/>
                <a:ea typeface="Calibri"/>
                <a:cs typeface="Calibri"/>
                <a:sym typeface="Calibri"/>
              </a:rPr>
              <a:t> </a:t>
            </a:r>
            <a:endParaRPr/>
          </a:p>
          <a:p>
            <a:pPr indent="-358775" lvl="0" marL="806450" marR="0" rtl="0" algn="l">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Groynes are human-made concrete or wooden walls built at </a:t>
            </a:r>
            <a:r>
              <a:rPr b="1" lang="en-US" sz="2000">
                <a:solidFill>
                  <a:srgbClr val="1E4783"/>
                </a:solidFill>
                <a:latin typeface="Calibri"/>
                <a:ea typeface="Calibri"/>
                <a:cs typeface="Calibri"/>
                <a:sym typeface="Calibri"/>
              </a:rPr>
              <a:t>right angles to the sea </a:t>
            </a:r>
            <a:r>
              <a:rPr lang="en-US" sz="2000">
                <a:solidFill>
                  <a:srgbClr val="1E4783"/>
                </a:solidFill>
                <a:latin typeface="Calibri"/>
                <a:ea typeface="Calibri"/>
                <a:cs typeface="Calibri"/>
                <a:sym typeface="Calibri"/>
              </a:rPr>
              <a:t>and are used to prevent or slow down the process of longshore drift. </a:t>
            </a:r>
            <a:endParaRPr/>
          </a:p>
          <a:p>
            <a:pPr indent="-358775" lvl="2" marL="806450" marR="0" rtl="0" algn="l">
              <a:spcBef>
                <a:spcPts val="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Groynes trap sediment and help to build up a beach in </a:t>
            </a:r>
            <a:br>
              <a:rPr b="0" i="0" lang="en-US" sz="2000" u="none" cap="none" strike="noStrike">
                <a:solidFill>
                  <a:srgbClr val="1E4783"/>
                </a:solidFill>
                <a:latin typeface="Calibri"/>
                <a:ea typeface="Calibri"/>
                <a:cs typeface="Calibri"/>
                <a:sym typeface="Calibri"/>
              </a:rPr>
            </a:br>
            <a:r>
              <a:rPr b="0" i="0" lang="en-US" sz="2000" u="none" cap="none" strike="noStrike">
                <a:solidFill>
                  <a:srgbClr val="1E4783"/>
                </a:solidFill>
                <a:latin typeface="Calibri"/>
                <a:ea typeface="Calibri"/>
                <a:cs typeface="Calibri"/>
                <a:sym typeface="Calibri"/>
              </a:rPr>
              <a:t>one area. </a:t>
            </a:r>
            <a:endParaRPr/>
          </a:p>
          <a:p>
            <a:pPr indent="-358775" lvl="1" marL="806450" marR="0" rtl="0" algn="l">
              <a:spcBef>
                <a:spcPts val="6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Unfortunately, the use of groynes also means that areas further along the coast receive little or no sand from the process of longshore drift. </a:t>
            </a:r>
            <a:endParaRPr/>
          </a:p>
          <a:p>
            <a:pPr indent="-358775" lvl="2" marL="806450" marR="0" rtl="0" algn="l">
              <a:spcBef>
                <a:spcPts val="6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In this way, groynes also can cause coastal erosion. </a:t>
            </a:r>
            <a:endParaRPr/>
          </a:p>
          <a:p>
            <a:pPr indent="0" lvl="0" marL="0" marR="0" rtl="0" algn="l">
              <a:spcBef>
                <a:spcPts val="600"/>
              </a:spcBef>
              <a:spcAft>
                <a:spcPts val="0"/>
              </a:spcAft>
              <a:buNone/>
            </a:pPr>
            <a:r>
              <a:rPr b="1" lang="en-US" sz="2400">
                <a:solidFill>
                  <a:srgbClr val="1E4783"/>
                </a:solidFill>
                <a:latin typeface="Calibri"/>
                <a:ea typeface="Calibri"/>
                <a:cs typeface="Calibri"/>
                <a:sym typeface="Calibri"/>
              </a:rPr>
              <a:t>Example</a:t>
            </a:r>
            <a:r>
              <a:rPr b="1" lang="en-US" sz="2000">
                <a:solidFill>
                  <a:srgbClr val="1E4783"/>
                </a:solidFill>
                <a:latin typeface="Calibri"/>
                <a:ea typeface="Calibri"/>
                <a:cs typeface="Calibri"/>
                <a:sym typeface="Calibri"/>
              </a:rPr>
              <a:t>: </a:t>
            </a:r>
            <a:endParaRPr/>
          </a:p>
          <a:p>
            <a:pPr indent="-358775" lvl="0" marL="447675" marR="0" rtl="0" algn="l">
              <a:spcBef>
                <a:spcPts val="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Rosslare, Co. Wexford </a:t>
            </a:r>
            <a:endParaRPr/>
          </a:p>
        </p:txBody>
      </p:sp>
      <p:pic>
        <p:nvPicPr>
          <p:cNvPr id="408" name="Google Shape;408;p43"/>
          <p:cNvPicPr preferRelativeResize="0"/>
          <p:nvPr/>
        </p:nvPicPr>
        <p:blipFill rotWithShape="1">
          <a:blip r:embed="rId3">
            <a:alphaModFix/>
          </a:blip>
          <a:srcRect b="0" l="0" r="0" t="0"/>
          <a:stretch/>
        </p:blipFill>
        <p:spPr>
          <a:xfrm>
            <a:off x="7576081" y="2075683"/>
            <a:ext cx="4234224" cy="2985047"/>
          </a:xfrm>
          <a:prstGeom prst="rect">
            <a:avLst/>
          </a:prstGeom>
          <a:noFill/>
          <a:ln>
            <a:noFill/>
          </a:ln>
        </p:spPr>
      </p:pic>
      <p:sp>
        <p:nvSpPr>
          <p:cNvPr id="409" name="Google Shape;409;p43"/>
          <p:cNvSpPr txBox="1"/>
          <p:nvPr/>
        </p:nvSpPr>
        <p:spPr>
          <a:xfrm>
            <a:off x="205861" y="166408"/>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nvSpPr>
        <p:spPr>
          <a:xfrm>
            <a:off x="273948" y="1059762"/>
            <a:ext cx="6321063" cy="3370153"/>
          </a:xfrm>
          <a:prstGeom prst="rect">
            <a:avLst/>
          </a:prstGeom>
          <a:noFill/>
          <a:ln>
            <a:noFill/>
          </a:ln>
        </p:spPr>
        <p:txBody>
          <a:bodyPr anchorCtr="0" anchor="t" bIns="45700" lIns="91425" spcFirstLastPara="1" rIns="91425" wrap="square" tIns="45700">
            <a:spAutoFit/>
          </a:bodyPr>
          <a:lstStyle/>
          <a:p>
            <a:pPr indent="-358775" lvl="1" marL="358775" marR="0" rtl="0" algn="l">
              <a:spcBef>
                <a:spcPts val="0"/>
              </a:spcBef>
              <a:spcAft>
                <a:spcPts val="0"/>
              </a:spcAft>
              <a:buNone/>
            </a:pPr>
            <a:r>
              <a:rPr b="1" i="0" lang="en-US" sz="2400" u="none" cap="none" strike="noStrike">
                <a:solidFill>
                  <a:srgbClr val="E84141"/>
                </a:solidFill>
                <a:latin typeface="Calibri"/>
                <a:ea typeface="Calibri"/>
                <a:cs typeface="Calibri"/>
                <a:sym typeface="Calibri"/>
              </a:rPr>
              <a:t>2.	</a:t>
            </a:r>
            <a:r>
              <a:rPr b="1" i="0" lang="en-US" sz="2400" u="none" cap="none" strike="noStrike">
                <a:solidFill>
                  <a:srgbClr val="1E4783"/>
                </a:solidFill>
                <a:latin typeface="Calibri"/>
                <a:ea typeface="Calibri"/>
                <a:cs typeface="Calibri"/>
                <a:sym typeface="Calibri"/>
              </a:rPr>
              <a:t>Rock armour/boulders </a:t>
            </a:r>
            <a:endParaRPr/>
          </a:p>
          <a:p>
            <a:pPr indent="-265113" lvl="1" marL="623888" marR="0" rtl="0" algn="l">
              <a:spcBef>
                <a:spcPts val="18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Rock armour is large boulders placed at the base of cliffs or sand dunes to reduce the erosive power of </a:t>
            </a:r>
            <a:br>
              <a:rPr b="0" i="0" lang="en-US" sz="2000" u="none" cap="none" strike="noStrike">
                <a:solidFill>
                  <a:srgbClr val="1E4783"/>
                </a:solidFill>
                <a:latin typeface="Calibri"/>
                <a:ea typeface="Calibri"/>
                <a:cs typeface="Calibri"/>
                <a:sym typeface="Calibri"/>
              </a:rPr>
            </a:br>
            <a:r>
              <a:rPr b="0" i="0" lang="en-US" sz="2000" u="none" cap="none" strike="noStrike">
                <a:solidFill>
                  <a:srgbClr val="1E4783"/>
                </a:solidFill>
                <a:latin typeface="Calibri"/>
                <a:ea typeface="Calibri"/>
                <a:cs typeface="Calibri"/>
                <a:sym typeface="Calibri"/>
              </a:rPr>
              <a:t>the waves.</a:t>
            </a:r>
            <a:endParaRPr/>
          </a:p>
          <a:p>
            <a:pPr indent="-265113" lvl="1" marL="623888" marR="0" rtl="0" algn="l">
              <a:spcBef>
                <a:spcPts val="18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When the waves hit the boulders, much of their energy is used up, which prevents erosion. </a:t>
            </a:r>
            <a:endParaRPr/>
          </a:p>
          <a:p>
            <a:pPr indent="0" lvl="0" marL="0" marR="0" rtl="0" algn="l">
              <a:spcBef>
                <a:spcPts val="1800"/>
              </a:spcBef>
              <a:spcAft>
                <a:spcPts val="0"/>
              </a:spcAft>
              <a:buNone/>
            </a:pPr>
            <a:r>
              <a:rPr b="1" lang="en-US" sz="2400">
                <a:solidFill>
                  <a:srgbClr val="1E4783"/>
                </a:solidFill>
                <a:latin typeface="Calibri"/>
                <a:ea typeface="Calibri"/>
                <a:cs typeface="Calibri"/>
                <a:sym typeface="Calibri"/>
              </a:rPr>
              <a:t>Example</a:t>
            </a:r>
            <a:r>
              <a:rPr b="1" lang="en-US" sz="2000">
                <a:solidFill>
                  <a:srgbClr val="1E4783"/>
                </a:solidFill>
                <a:latin typeface="Calibri"/>
                <a:ea typeface="Calibri"/>
                <a:cs typeface="Calibri"/>
                <a:sym typeface="Calibri"/>
              </a:rPr>
              <a:t>: </a:t>
            </a:r>
            <a:endParaRPr/>
          </a:p>
          <a:p>
            <a:pPr indent="-265113" lvl="0" marL="623888" marR="0" rtl="0" algn="l">
              <a:spcBef>
                <a:spcPts val="0"/>
              </a:spcBef>
              <a:spcAft>
                <a:spcPts val="0"/>
              </a:spcAft>
              <a:buClr>
                <a:srgbClr val="E84141"/>
              </a:buClr>
              <a:buSzPts val="1600"/>
              <a:buFont typeface="Arial"/>
              <a:buChar char="•"/>
            </a:pPr>
            <a:r>
              <a:rPr lang="en-US" sz="2000">
                <a:solidFill>
                  <a:srgbClr val="1E4783"/>
                </a:solidFill>
                <a:latin typeface="Calibri"/>
                <a:ea typeface="Calibri"/>
                <a:cs typeface="Calibri"/>
                <a:sym typeface="Calibri"/>
              </a:rPr>
              <a:t>Rosslare, Co. Wexford </a:t>
            </a:r>
            <a:endParaRPr/>
          </a:p>
        </p:txBody>
      </p:sp>
      <p:sp>
        <p:nvSpPr>
          <p:cNvPr id="415" name="Google Shape;415;p44"/>
          <p:cNvSpPr txBox="1"/>
          <p:nvPr/>
        </p:nvSpPr>
        <p:spPr>
          <a:xfrm>
            <a:off x="389792" y="7505752"/>
            <a:ext cx="8212925"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E4783"/>
              </a:buClr>
              <a:buSzPts val="1800"/>
              <a:buFont typeface="Arial"/>
              <a:buNone/>
            </a:pPr>
            <a:r>
              <a:rPr lang="en-US" sz="1800">
                <a:solidFill>
                  <a:srgbClr val="1E4783"/>
                </a:solidFill>
                <a:latin typeface="Calibri"/>
                <a:ea typeface="Calibri"/>
                <a:cs typeface="Calibri"/>
                <a:sym typeface="Calibri"/>
              </a:rPr>
              <a:t>Local authorities use a number of </a:t>
            </a:r>
            <a:r>
              <a:rPr b="1" lang="en-US" sz="1800">
                <a:solidFill>
                  <a:srgbClr val="1E4783"/>
                </a:solidFill>
                <a:latin typeface="Calibri"/>
                <a:ea typeface="Calibri"/>
                <a:cs typeface="Calibri"/>
                <a:sym typeface="Calibri"/>
              </a:rPr>
              <a:t>hard-engineering</a:t>
            </a:r>
            <a:r>
              <a:rPr lang="en-US" sz="1800">
                <a:solidFill>
                  <a:srgbClr val="1E4783"/>
                </a:solidFill>
                <a:latin typeface="Calibri"/>
                <a:ea typeface="Calibri"/>
                <a:cs typeface="Calibri"/>
                <a:sym typeface="Calibri"/>
              </a:rPr>
              <a:t> solutions to protect beaches. These include the following. </a:t>
            </a:r>
            <a:endParaRPr/>
          </a:p>
          <a:p>
            <a:pPr indent="0" lvl="1" marL="0" marR="0" rtl="0" algn="l">
              <a:spcBef>
                <a:spcPts val="0"/>
              </a:spcBef>
              <a:spcAft>
                <a:spcPts val="0"/>
              </a:spcAft>
              <a:buNone/>
            </a:pPr>
            <a:r>
              <a:rPr b="1" i="0" lang="en-US" sz="1800" u="none" cap="none" strike="noStrike">
                <a:solidFill>
                  <a:srgbClr val="E84141"/>
                </a:solidFill>
                <a:latin typeface="Calibri"/>
                <a:ea typeface="Calibri"/>
                <a:cs typeface="Calibri"/>
                <a:sym typeface="Calibri"/>
              </a:rPr>
              <a:t>1. </a:t>
            </a:r>
            <a:r>
              <a:rPr b="1" i="0" lang="en-US" sz="1800" u="none" cap="none" strike="noStrike">
                <a:solidFill>
                  <a:srgbClr val="1E4783"/>
                </a:solidFill>
                <a:latin typeface="Calibri"/>
                <a:ea typeface="Calibri"/>
                <a:cs typeface="Calibri"/>
                <a:sym typeface="Calibri"/>
              </a:rPr>
              <a:t>Groynes</a:t>
            </a:r>
            <a:r>
              <a:rPr b="1" i="0" lang="en-US" sz="1800" u="none" cap="none" strike="noStrike">
                <a:solidFill>
                  <a:srgbClr val="E84141"/>
                </a:solidFill>
                <a:latin typeface="Calibri"/>
                <a:ea typeface="Calibri"/>
                <a:cs typeface="Calibri"/>
                <a:sym typeface="Calibri"/>
              </a:rPr>
              <a:t> </a:t>
            </a:r>
            <a:endParaRPr/>
          </a:p>
          <a:p>
            <a:pPr indent="0" lvl="0" marL="0" marR="0" rtl="0" algn="l">
              <a:spcBef>
                <a:spcPts val="1800"/>
              </a:spcBef>
              <a:spcAft>
                <a:spcPts val="0"/>
              </a:spcAft>
              <a:buNone/>
            </a:pPr>
            <a:r>
              <a:rPr lang="en-US" sz="1800">
                <a:solidFill>
                  <a:srgbClr val="1E4783"/>
                </a:solidFill>
                <a:latin typeface="Calibri"/>
                <a:ea typeface="Calibri"/>
                <a:cs typeface="Calibri"/>
                <a:sym typeface="Calibri"/>
              </a:rPr>
              <a:t> </a:t>
            </a:r>
            <a:r>
              <a:rPr b="1" lang="en-US" sz="1800">
                <a:solidFill>
                  <a:srgbClr val="1E4783"/>
                </a:solidFill>
                <a:latin typeface="Calibri"/>
                <a:ea typeface="Calibri"/>
                <a:cs typeface="Calibri"/>
                <a:sym typeface="Calibri"/>
              </a:rPr>
              <a:t>Example: Rosslare, Co. Wexford </a:t>
            </a:r>
            <a:endParaRPr/>
          </a:p>
          <a:p>
            <a:pPr indent="0" lvl="0" marL="0" marR="0" rtl="0" algn="l">
              <a:spcBef>
                <a:spcPts val="1800"/>
              </a:spcBef>
              <a:spcAft>
                <a:spcPts val="0"/>
              </a:spcAft>
              <a:buNone/>
            </a:pPr>
            <a:r>
              <a:rPr lang="en-US" sz="1800">
                <a:solidFill>
                  <a:srgbClr val="1E4783"/>
                </a:solidFill>
                <a:latin typeface="Calibri"/>
                <a:ea typeface="Calibri"/>
                <a:cs typeface="Calibri"/>
                <a:sym typeface="Calibri"/>
              </a:rPr>
              <a:t>Groynes are human-made concrete or wooden walls built at right angles to the sea and are used to prevent or slow down the process of longshore drift. Groynes trap sediment and help to build up a beach in one area. Unfortunately, the use of groynes also means that areas further along the coast receive little or no sand from the process of longshore drift. In this way, groynes also can cause coastal erosion. </a:t>
            </a:r>
            <a:endParaRPr/>
          </a:p>
          <a:p>
            <a:pPr indent="0" lvl="1" marL="0" marR="0" rtl="0" algn="l">
              <a:spcBef>
                <a:spcPts val="1800"/>
              </a:spcBef>
              <a:spcAft>
                <a:spcPts val="0"/>
              </a:spcAft>
              <a:buNone/>
            </a:pPr>
            <a:r>
              <a:rPr b="1" i="0" lang="en-US" sz="1800" u="none" cap="none" strike="noStrike">
                <a:solidFill>
                  <a:srgbClr val="E84141"/>
                </a:solidFill>
                <a:latin typeface="Calibri"/>
                <a:ea typeface="Calibri"/>
                <a:cs typeface="Calibri"/>
                <a:sym typeface="Calibri"/>
              </a:rPr>
              <a:t>2. </a:t>
            </a:r>
            <a:r>
              <a:rPr b="1" i="0" lang="en-US" sz="1800" u="none" cap="none" strike="noStrike">
                <a:solidFill>
                  <a:srgbClr val="1E4783"/>
                </a:solidFill>
                <a:latin typeface="Calibri"/>
                <a:ea typeface="Calibri"/>
                <a:cs typeface="Calibri"/>
                <a:sym typeface="Calibri"/>
              </a:rPr>
              <a:t>Rock armour/boulders </a:t>
            </a:r>
            <a:endParaRPr/>
          </a:p>
          <a:p>
            <a:pPr indent="-404813" lvl="1" marL="404813" marR="0" rtl="0" algn="l">
              <a:spcBef>
                <a:spcPts val="1800"/>
              </a:spcBef>
              <a:spcAft>
                <a:spcPts val="0"/>
              </a:spcAft>
              <a:buNone/>
            </a:pPr>
            <a:r>
              <a:rPr b="1" i="0" lang="en-US" sz="1800" u="none" cap="none" strike="noStrike">
                <a:solidFill>
                  <a:srgbClr val="1E4783"/>
                </a:solidFill>
                <a:latin typeface="Calibri"/>
                <a:ea typeface="Calibri"/>
                <a:cs typeface="Calibri"/>
                <a:sym typeface="Calibri"/>
              </a:rPr>
              <a:t>Example: Rosslare, Co. Wexford </a:t>
            </a:r>
            <a:endParaRPr/>
          </a:p>
          <a:p>
            <a:pPr indent="0" lvl="0" marL="0" marR="0" rtl="0" algn="l">
              <a:spcBef>
                <a:spcPts val="1800"/>
              </a:spcBef>
              <a:spcAft>
                <a:spcPts val="0"/>
              </a:spcAft>
              <a:buNone/>
            </a:pPr>
            <a:r>
              <a:rPr lang="en-US" sz="1800">
                <a:solidFill>
                  <a:srgbClr val="1E4783"/>
                </a:solidFill>
                <a:latin typeface="Calibri"/>
                <a:ea typeface="Calibri"/>
                <a:cs typeface="Calibri"/>
                <a:sym typeface="Calibri"/>
              </a:rPr>
              <a:t>Rock armour is large boulders placed at the base of cliffs or sand dunes to reduce the erosive power of the waves. When the waves hit the boulders, much of their energy is used up, which prevents erosion. </a:t>
            </a:r>
            <a:endParaRPr/>
          </a:p>
          <a:p>
            <a:pPr indent="0" lvl="0" marL="0" marR="0" rtl="0" algn="l">
              <a:spcBef>
                <a:spcPts val="1800"/>
              </a:spcBef>
              <a:spcAft>
                <a:spcPts val="0"/>
              </a:spcAft>
              <a:buNone/>
            </a:pPr>
            <a:r>
              <a:t/>
            </a:r>
            <a:endParaRPr sz="1800">
              <a:solidFill>
                <a:schemeClr val="dk1"/>
              </a:solidFill>
              <a:latin typeface="Calibri"/>
              <a:ea typeface="Calibri"/>
              <a:cs typeface="Calibri"/>
              <a:sym typeface="Calibri"/>
            </a:endParaRPr>
          </a:p>
        </p:txBody>
      </p:sp>
      <p:pic>
        <p:nvPicPr>
          <p:cNvPr id="416" name="Google Shape;416;p44"/>
          <p:cNvPicPr preferRelativeResize="0"/>
          <p:nvPr/>
        </p:nvPicPr>
        <p:blipFill rotWithShape="1">
          <a:blip r:embed="rId3">
            <a:alphaModFix/>
          </a:blip>
          <a:srcRect b="0" l="0" r="0" t="0"/>
          <a:stretch/>
        </p:blipFill>
        <p:spPr>
          <a:xfrm>
            <a:off x="7297919" y="1663291"/>
            <a:ext cx="4620133" cy="3600986"/>
          </a:xfrm>
          <a:prstGeom prst="rect">
            <a:avLst/>
          </a:prstGeom>
          <a:noFill/>
          <a:ln>
            <a:noFill/>
          </a:ln>
        </p:spPr>
      </p:pic>
      <p:sp>
        <p:nvSpPr>
          <p:cNvPr id="417" name="Google Shape;417;p44"/>
          <p:cNvSpPr txBox="1"/>
          <p:nvPr/>
        </p:nvSpPr>
        <p:spPr>
          <a:xfrm>
            <a:off x="236720" y="247101"/>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nvSpPr>
        <p:spPr>
          <a:xfrm>
            <a:off x="210896" y="168095"/>
            <a:ext cx="11981104"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3200"/>
              <a:buFont typeface="Glory"/>
              <a:buNone/>
            </a:pPr>
            <a:r>
              <a:rPr b="1" i="0" lang="en-US" sz="3200">
                <a:solidFill>
                  <a:srgbClr val="FF0000"/>
                </a:solidFill>
                <a:latin typeface="Glory"/>
                <a:ea typeface="Glory"/>
                <a:cs typeface="Glory"/>
                <a:sym typeface="Glory"/>
              </a:rPr>
              <a:t>11.4</a:t>
            </a:r>
            <a:r>
              <a:rPr b="1" i="0" lang="en-US" sz="3200">
                <a:solidFill>
                  <a:srgbClr val="1E4783"/>
                </a:solidFill>
                <a:latin typeface="Glory"/>
                <a:ea typeface="Glory"/>
                <a:cs typeface="Glory"/>
                <a:sym typeface="Glory"/>
              </a:rPr>
              <a:t>  Describe how people have interacted with and managed coasts.	</a:t>
            </a:r>
            <a:endParaRPr b="1" i="0" sz="3200">
              <a:solidFill>
                <a:srgbClr val="1E4783"/>
              </a:solidFill>
              <a:latin typeface="Glory"/>
              <a:ea typeface="Glory"/>
              <a:cs typeface="Glory"/>
              <a:sym typeface="Glory"/>
            </a:endParaRPr>
          </a:p>
        </p:txBody>
      </p:sp>
      <p:sp>
        <p:nvSpPr>
          <p:cNvPr id="423" name="Google Shape;423;p45"/>
          <p:cNvSpPr txBox="1"/>
          <p:nvPr/>
        </p:nvSpPr>
        <p:spPr>
          <a:xfrm>
            <a:off x="498274" y="974587"/>
            <a:ext cx="5597726" cy="4984698"/>
          </a:xfrm>
          <a:prstGeom prst="rect">
            <a:avLst/>
          </a:prstGeom>
          <a:noFill/>
          <a:ln>
            <a:noFill/>
          </a:ln>
        </p:spPr>
        <p:txBody>
          <a:bodyPr anchorCtr="0" anchor="t" bIns="45700" lIns="91425" spcFirstLastPara="1" rIns="91425" wrap="square" tIns="45700">
            <a:spAutoFit/>
          </a:bodyPr>
          <a:lstStyle/>
          <a:p>
            <a:pPr indent="-358775" lvl="0" marL="358775"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3. 	</a:t>
            </a:r>
            <a:r>
              <a:rPr b="1" lang="en-US" sz="2400">
                <a:solidFill>
                  <a:srgbClr val="1E4783"/>
                </a:solidFill>
                <a:latin typeface="Calibri"/>
                <a:ea typeface="Calibri"/>
                <a:cs typeface="Calibri"/>
                <a:sym typeface="Calibri"/>
              </a:rPr>
              <a:t>Sea walls </a:t>
            </a:r>
            <a:endParaRPr/>
          </a:p>
          <a:p>
            <a:pPr indent="-360363" lvl="1" marL="719138" marR="0" rtl="0" algn="l">
              <a:lnSpc>
                <a:spcPct val="123150"/>
              </a:lnSpc>
              <a:spcBef>
                <a:spcPts val="1800"/>
              </a:spcBef>
              <a:spcAft>
                <a:spcPts val="0"/>
              </a:spcAft>
              <a:buClr>
                <a:srgbClr val="E84141"/>
              </a:buClr>
              <a:buSzPts val="1600"/>
              <a:buFont typeface="Arial"/>
              <a:buChar char="•"/>
            </a:pPr>
            <a:r>
              <a:rPr b="0" i="0" lang="en-US" sz="2000" u="none" cap="none" strike="noStrike">
                <a:solidFill>
                  <a:srgbClr val="1E4783"/>
                </a:solidFill>
                <a:latin typeface="Calibri"/>
                <a:ea typeface="Calibri"/>
                <a:cs typeface="Calibri"/>
                <a:sym typeface="Calibri"/>
              </a:rPr>
              <a:t>Sea walls are built at the back of beaches </a:t>
            </a:r>
            <a:br>
              <a:rPr b="0" i="0" lang="en-US" sz="2000" u="none" cap="none" strike="noStrike">
                <a:solidFill>
                  <a:srgbClr val="1E4783"/>
                </a:solidFill>
                <a:latin typeface="Calibri"/>
                <a:ea typeface="Calibri"/>
                <a:cs typeface="Calibri"/>
                <a:sym typeface="Calibri"/>
              </a:rPr>
            </a:br>
            <a:r>
              <a:rPr b="0" i="0" lang="en-US" sz="2000" u="none" cap="none" strike="noStrike">
                <a:solidFill>
                  <a:srgbClr val="1E4783"/>
                </a:solidFill>
                <a:latin typeface="Calibri"/>
                <a:ea typeface="Calibri"/>
                <a:cs typeface="Calibri"/>
                <a:sym typeface="Calibri"/>
              </a:rPr>
              <a:t>to protect coastal towns or areas of high economic value from the sea. </a:t>
            </a:r>
            <a:endParaRPr/>
          </a:p>
          <a:p>
            <a:pPr indent="-360363" lvl="1" marL="719138" marR="0" rtl="0" algn="l">
              <a:lnSpc>
                <a:spcPct val="123150"/>
              </a:lnSpc>
              <a:spcBef>
                <a:spcPts val="1800"/>
              </a:spcBef>
              <a:spcAft>
                <a:spcPts val="0"/>
              </a:spcAft>
              <a:buClr>
                <a:srgbClr val="E84141"/>
              </a:buClr>
              <a:buSzPts val="1600"/>
              <a:buFont typeface="Arial"/>
              <a:buChar char="•"/>
            </a:pPr>
            <a:r>
              <a:rPr b="0" i="0" lang="en-US" sz="2000" u="none" cap="none" strike="noStrike">
                <a:solidFill>
                  <a:srgbClr val="1E4783"/>
                </a:solidFill>
                <a:latin typeface="Calibri"/>
                <a:ea typeface="Calibri"/>
                <a:cs typeface="Calibri"/>
                <a:sym typeface="Calibri"/>
              </a:rPr>
              <a:t>The walls are usually sloped and curved at the top. </a:t>
            </a:r>
            <a:endParaRPr/>
          </a:p>
          <a:p>
            <a:pPr indent="-360363" lvl="1" marL="719138" marR="0" rtl="0" algn="l">
              <a:lnSpc>
                <a:spcPct val="123150"/>
              </a:lnSpc>
              <a:spcBef>
                <a:spcPts val="1800"/>
              </a:spcBef>
              <a:spcAft>
                <a:spcPts val="0"/>
              </a:spcAft>
              <a:buClr>
                <a:srgbClr val="E84141"/>
              </a:buClr>
              <a:buSzPts val="1600"/>
              <a:buFont typeface="Arial"/>
              <a:buChar char="•"/>
            </a:pPr>
            <a:r>
              <a:rPr b="0" i="0" lang="en-US" sz="2000" u="none" cap="none" strike="noStrike">
                <a:solidFill>
                  <a:srgbClr val="1E4783"/>
                </a:solidFill>
                <a:latin typeface="Calibri"/>
                <a:ea typeface="Calibri"/>
                <a:cs typeface="Calibri"/>
                <a:sym typeface="Calibri"/>
              </a:rPr>
              <a:t>This forces the wave to break back on the next incoming wave, thus reducing its power. </a:t>
            </a:r>
            <a:endParaRPr/>
          </a:p>
          <a:p>
            <a:pPr indent="0" lvl="0" marL="0" marR="0" rtl="0" algn="l">
              <a:lnSpc>
                <a:spcPct val="102625"/>
              </a:lnSpc>
              <a:spcBef>
                <a:spcPts val="1800"/>
              </a:spcBef>
              <a:spcAft>
                <a:spcPts val="0"/>
              </a:spcAft>
              <a:buNone/>
            </a:pPr>
            <a:r>
              <a:rPr b="1" lang="en-US" sz="2400">
                <a:solidFill>
                  <a:srgbClr val="1E4783"/>
                </a:solidFill>
                <a:latin typeface="Calibri"/>
                <a:ea typeface="Calibri"/>
                <a:cs typeface="Calibri"/>
                <a:sym typeface="Calibri"/>
              </a:rPr>
              <a:t>Example</a:t>
            </a:r>
            <a:r>
              <a:rPr b="1" lang="en-US" sz="1800">
                <a:solidFill>
                  <a:srgbClr val="1E4783"/>
                </a:solidFill>
                <a:latin typeface="Calibri"/>
                <a:ea typeface="Calibri"/>
                <a:cs typeface="Calibri"/>
                <a:sym typeface="Calibri"/>
              </a:rPr>
              <a:t>: </a:t>
            </a:r>
            <a:endParaRPr/>
          </a:p>
          <a:p>
            <a:pPr indent="-360363" lvl="0" marL="719138" marR="0" rtl="0" algn="l">
              <a:lnSpc>
                <a:spcPct val="136833"/>
              </a:lnSpc>
              <a:spcBef>
                <a:spcPts val="1800"/>
              </a:spcBef>
              <a:spcAft>
                <a:spcPts val="0"/>
              </a:spcAft>
              <a:buClr>
                <a:srgbClr val="E84141"/>
              </a:buClr>
              <a:buSzPts val="1440"/>
              <a:buFont typeface="Arial"/>
              <a:buChar char="•"/>
            </a:pPr>
            <a:r>
              <a:rPr lang="en-US" sz="1800">
                <a:solidFill>
                  <a:srgbClr val="1E4783"/>
                </a:solidFill>
                <a:latin typeface="Calibri"/>
                <a:ea typeface="Calibri"/>
                <a:cs typeface="Calibri"/>
                <a:sym typeface="Calibri"/>
              </a:rPr>
              <a:t>Tramore, Co. Waterford </a:t>
            </a:r>
            <a:endParaRPr/>
          </a:p>
          <a:p>
            <a:pPr indent="0" lvl="0" marL="0" marR="0" rtl="0" algn="l">
              <a:lnSpc>
                <a:spcPct val="136833"/>
              </a:lnSpc>
              <a:spcBef>
                <a:spcPts val="1800"/>
              </a:spcBef>
              <a:spcAft>
                <a:spcPts val="0"/>
              </a:spcAft>
              <a:buClr>
                <a:srgbClr val="3F3153"/>
              </a:buClr>
              <a:buSzPts val="1440"/>
              <a:buFont typeface="Arial"/>
              <a:buNone/>
            </a:pPr>
            <a:r>
              <a:t/>
            </a:r>
            <a:endParaRPr sz="1800">
              <a:solidFill>
                <a:srgbClr val="1E4783"/>
              </a:solidFill>
              <a:latin typeface="Calibri"/>
              <a:ea typeface="Calibri"/>
              <a:cs typeface="Calibri"/>
              <a:sym typeface="Calibri"/>
            </a:endParaRPr>
          </a:p>
        </p:txBody>
      </p:sp>
      <p:pic>
        <p:nvPicPr>
          <p:cNvPr id="424" name="Google Shape;424;p45"/>
          <p:cNvPicPr preferRelativeResize="0"/>
          <p:nvPr/>
        </p:nvPicPr>
        <p:blipFill rotWithShape="1">
          <a:blip r:embed="rId3">
            <a:alphaModFix/>
          </a:blip>
          <a:srcRect b="0" l="0" r="0" t="0"/>
          <a:stretch/>
        </p:blipFill>
        <p:spPr>
          <a:xfrm>
            <a:off x="6595243" y="1532725"/>
            <a:ext cx="4749392" cy="3165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nvSpPr>
        <p:spPr>
          <a:xfrm>
            <a:off x="210896" y="168095"/>
            <a:ext cx="11981104"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3200"/>
              <a:buFont typeface="Glory"/>
              <a:buNone/>
            </a:pPr>
            <a:r>
              <a:rPr b="1" i="0" lang="en-US" sz="3200">
                <a:solidFill>
                  <a:srgbClr val="FF0000"/>
                </a:solidFill>
                <a:latin typeface="Glory"/>
                <a:ea typeface="Glory"/>
                <a:cs typeface="Glory"/>
                <a:sym typeface="Glory"/>
              </a:rPr>
              <a:t>11.4</a:t>
            </a:r>
            <a:r>
              <a:rPr b="1" i="0" lang="en-US" sz="3200">
                <a:solidFill>
                  <a:srgbClr val="1E4783"/>
                </a:solidFill>
                <a:latin typeface="Glory"/>
                <a:ea typeface="Glory"/>
                <a:cs typeface="Glory"/>
                <a:sym typeface="Glory"/>
              </a:rPr>
              <a:t>  Describe how people have interacted with and managed coasts.	</a:t>
            </a:r>
            <a:endParaRPr b="1" i="0" sz="3200">
              <a:solidFill>
                <a:srgbClr val="1E4783"/>
              </a:solidFill>
              <a:latin typeface="Glory"/>
              <a:ea typeface="Glory"/>
              <a:cs typeface="Glory"/>
              <a:sym typeface="Glory"/>
            </a:endParaRPr>
          </a:p>
        </p:txBody>
      </p:sp>
      <p:sp>
        <p:nvSpPr>
          <p:cNvPr id="430" name="Google Shape;430;p46"/>
          <p:cNvSpPr txBox="1"/>
          <p:nvPr/>
        </p:nvSpPr>
        <p:spPr>
          <a:xfrm>
            <a:off x="209418" y="1286583"/>
            <a:ext cx="4081228" cy="4535857"/>
          </a:xfrm>
          <a:prstGeom prst="rect">
            <a:avLst/>
          </a:prstGeom>
          <a:noFill/>
          <a:ln>
            <a:noFill/>
          </a:ln>
        </p:spPr>
        <p:txBody>
          <a:bodyPr anchorCtr="0" anchor="t" bIns="45700" lIns="91425" spcFirstLastPara="1" rIns="91425" wrap="square" tIns="45700">
            <a:spAutoFit/>
          </a:bodyPr>
          <a:lstStyle/>
          <a:p>
            <a:pPr indent="-358775" lvl="0" marL="358775" marR="0" rtl="0" algn="l">
              <a:lnSpc>
                <a:spcPct val="102625"/>
              </a:lnSpc>
              <a:spcBef>
                <a:spcPts val="0"/>
              </a:spcBef>
              <a:spcAft>
                <a:spcPts val="0"/>
              </a:spcAft>
              <a:buNone/>
            </a:pPr>
            <a:r>
              <a:rPr b="1" lang="en-US" sz="2400">
                <a:solidFill>
                  <a:srgbClr val="E84141"/>
                </a:solidFill>
                <a:latin typeface="Calibri"/>
                <a:ea typeface="Calibri"/>
                <a:cs typeface="Calibri"/>
                <a:sym typeface="Calibri"/>
              </a:rPr>
              <a:t>4. 	</a:t>
            </a:r>
            <a:r>
              <a:rPr b="1" lang="en-US" sz="2400">
                <a:solidFill>
                  <a:srgbClr val="1E4783"/>
                </a:solidFill>
                <a:latin typeface="Calibri"/>
                <a:ea typeface="Calibri"/>
                <a:cs typeface="Calibri"/>
                <a:sym typeface="Calibri"/>
              </a:rPr>
              <a:t>Gabions</a:t>
            </a:r>
            <a:r>
              <a:rPr b="1" lang="en-US" sz="2400">
                <a:solidFill>
                  <a:srgbClr val="E84141"/>
                </a:solidFill>
                <a:latin typeface="Calibri"/>
                <a:ea typeface="Calibri"/>
                <a:cs typeface="Calibri"/>
                <a:sym typeface="Calibri"/>
              </a:rPr>
              <a:t> </a:t>
            </a:r>
            <a:endParaRPr/>
          </a:p>
          <a:p>
            <a:pPr indent="-360363" lvl="1" marL="719138" marR="0" rtl="0" algn="l">
              <a:lnSpc>
                <a:spcPct val="123150"/>
              </a:lnSpc>
              <a:spcBef>
                <a:spcPts val="18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Gabions are wired cages that contain stones. </a:t>
            </a:r>
            <a:endParaRPr/>
          </a:p>
          <a:p>
            <a:pPr indent="-360363" lvl="1" marL="719138" marR="0" rtl="0" algn="l">
              <a:lnSpc>
                <a:spcPct val="123150"/>
              </a:lnSpc>
              <a:spcBef>
                <a:spcPts val="6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They absorb the energy and reduce the erosive power of the incoming waves. </a:t>
            </a:r>
            <a:endParaRPr/>
          </a:p>
          <a:p>
            <a:pPr indent="-360363" lvl="1" marL="719138" marR="0" rtl="0" algn="l">
              <a:lnSpc>
                <a:spcPct val="123150"/>
              </a:lnSpc>
              <a:spcBef>
                <a:spcPts val="600"/>
              </a:spcBef>
              <a:spcAft>
                <a:spcPts val="0"/>
              </a:spcAft>
              <a:buClr>
                <a:srgbClr val="FF0000"/>
              </a:buClr>
              <a:buSzPts val="1600"/>
              <a:buFont typeface="Arial"/>
              <a:buChar char="•"/>
            </a:pPr>
            <a:r>
              <a:rPr b="0" i="0" lang="en-US" sz="2000" u="none" cap="none" strike="noStrike">
                <a:solidFill>
                  <a:srgbClr val="1E4783"/>
                </a:solidFill>
                <a:latin typeface="Calibri"/>
                <a:ea typeface="Calibri"/>
                <a:cs typeface="Calibri"/>
                <a:sym typeface="Calibri"/>
              </a:rPr>
              <a:t>They are placed in front of sand dunes or at the back of a beach. </a:t>
            </a:r>
            <a:endParaRPr/>
          </a:p>
          <a:p>
            <a:pPr indent="0" lvl="0" marL="0" marR="0" rtl="0" algn="l">
              <a:lnSpc>
                <a:spcPct val="102625"/>
              </a:lnSpc>
              <a:spcBef>
                <a:spcPts val="600"/>
              </a:spcBef>
              <a:spcAft>
                <a:spcPts val="0"/>
              </a:spcAft>
              <a:buNone/>
            </a:pPr>
            <a:r>
              <a:rPr b="1" lang="en-US" sz="2400">
                <a:solidFill>
                  <a:srgbClr val="1E4783"/>
                </a:solidFill>
                <a:latin typeface="Calibri"/>
                <a:ea typeface="Calibri"/>
                <a:cs typeface="Calibri"/>
                <a:sym typeface="Calibri"/>
              </a:rPr>
              <a:t>Example</a:t>
            </a:r>
            <a:r>
              <a:rPr b="1" lang="en-US" sz="1800">
                <a:solidFill>
                  <a:srgbClr val="1E4783"/>
                </a:solidFill>
                <a:latin typeface="Calibri"/>
                <a:ea typeface="Calibri"/>
                <a:cs typeface="Calibri"/>
                <a:sym typeface="Calibri"/>
              </a:rPr>
              <a:t>:</a:t>
            </a:r>
            <a:r>
              <a:rPr lang="en-US" sz="1800">
                <a:solidFill>
                  <a:srgbClr val="1E4783"/>
                </a:solidFill>
                <a:latin typeface="Calibri"/>
                <a:ea typeface="Calibri"/>
                <a:cs typeface="Calibri"/>
                <a:sym typeface="Calibri"/>
              </a:rPr>
              <a:t> </a:t>
            </a:r>
            <a:endParaRPr/>
          </a:p>
          <a:p>
            <a:pPr indent="-360363" lvl="0" marL="719138" marR="0" rtl="0" algn="l">
              <a:lnSpc>
                <a:spcPct val="123150"/>
              </a:lnSpc>
              <a:spcBef>
                <a:spcPts val="600"/>
              </a:spcBef>
              <a:spcAft>
                <a:spcPts val="0"/>
              </a:spcAft>
              <a:buClr>
                <a:srgbClr val="FF0000"/>
              </a:buClr>
              <a:buSzPts val="1600"/>
              <a:buFont typeface="Arial"/>
              <a:buChar char="•"/>
            </a:pPr>
            <a:r>
              <a:rPr lang="en-US" sz="2000">
                <a:solidFill>
                  <a:srgbClr val="1E4783"/>
                </a:solidFill>
                <a:latin typeface="Calibri"/>
                <a:ea typeface="Calibri"/>
                <a:cs typeface="Calibri"/>
                <a:sym typeface="Calibri"/>
              </a:rPr>
              <a:t>Courtown, Co. Wexford </a:t>
            </a:r>
            <a:endParaRPr/>
          </a:p>
          <a:p>
            <a:pPr indent="0" lvl="0" marL="0" marR="0" rtl="0" algn="l">
              <a:lnSpc>
                <a:spcPct val="136833"/>
              </a:lnSpc>
              <a:spcBef>
                <a:spcPts val="600"/>
              </a:spcBef>
              <a:spcAft>
                <a:spcPts val="0"/>
              </a:spcAft>
              <a:buNone/>
            </a:pPr>
            <a:r>
              <a:t/>
            </a:r>
            <a:endParaRPr sz="1800">
              <a:solidFill>
                <a:srgbClr val="1E4783"/>
              </a:solidFill>
              <a:latin typeface="Calibri"/>
              <a:ea typeface="Calibri"/>
              <a:cs typeface="Calibri"/>
              <a:sym typeface="Calibri"/>
            </a:endParaRPr>
          </a:p>
        </p:txBody>
      </p:sp>
      <p:pic>
        <p:nvPicPr>
          <p:cNvPr id="431" name="Google Shape;431;p46"/>
          <p:cNvPicPr preferRelativeResize="0"/>
          <p:nvPr/>
        </p:nvPicPr>
        <p:blipFill rotWithShape="1">
          <a:blip r:embed="rId3">
            <a:alphaModFix/>
          </a:blip>
          <a:srcRect b="0" l="0" r="0" t="0"/>
          <a:stretch/>
        </p:blipFill>
        <p:spPr>
          <a:xfrm>
            <a:off x="4545415" y="1286583"/>
            <a:ext cx="7437167" cy="356919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txBox="1"/>
          <p:nvPr/>
        </p:nvSpPr>
        <p:spPr>
          <a:xfrm>
            <a:off x="210896" y="168095"/>
            <a:ext cx="11981104"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3200"/>
              <a:buFont typeface="Glory"/>
              <a:buNone/>
            </a:pPr>
            <a:r>
              <a:rPr b="1" i="0" lang="en-US" sz="3200">
                <a:solidFill>
                  <a:srgbClr val="FF0000"/>
                </a:solidFill>
                <a:latin typeface="Glory"/>
                <a:ea typeface="Glory"/>
                <a:cs typeface="Glory"/>
                <a:sym typeface="Glory"/>
              </a:rPr>
              <a:t>11.4</a:t>
            </a:r>
            <a:r>
              <a:rPr b="1" i="0" lang="en-US" sz="3200">
                <a:solidFill>
                  <a:srgbClr val="1E4783"/>
                </a:solidFill>
                <a:latin typeface="Glory"/>
                <a:ea typeface="Glory"/>
                <a:cs typeface="Glory"/>
                <a:sym typeface="Glory"/>
              </a:rPr>
              <a:t>  Describe how people have interacted with and managed coasts.	</a:t>
            </a:r>
            <a:endParaRPr b="1" i="0" sz="3200">
              <a:solidFill>
                <a:srgbClr val="1E4783"/>
              </a:solidFill>
              <a:latin typeface="Glory"/>
              <a:ea typeface="Glory"/>
              <a:cs typeface="Glory"/>
              <a:sym typeface="Glory"/>
            </a:endParaRPr>
          </a:p>
        </p:txBody>
      </p:sp>
      <p:sp>
        <p:nvSpPr>
          <p:cNvPr id="437" name="Google Shape;437;p47"/>
          <p:cNvSpPr txBox="1"/>
          <p:nvPr/>
        </p:nvSpPr>
        <p:spPr>
          <a:xfrm>
            <a:off x="2508930" y="2967335"/>
            <a:ext cx="7488845" cy="461665"/>
          </a:xfrm>
          <a:prstGeom prst="rect">
            <a:avLst/>
          </a:prstGeom>
          <a:solidFill>
            <a:srgbClr val="E9424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Complete the Exam Expert on page 137 of your Textbook.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sp>
        <p:nvSpPr>
          <p:cNvPr id="443" name="Google Shape;443;p48"/>
          <p:cNvSpPr txBox="1"/>
          <p:nvPr/>
        </p:nvSpPr>
        <p:spPr>
          <a:xfrm>
            <a:off x="432000" y="360001"/>
            <a:ext cx="11502497" cy="60731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pic>
        <p:nvPicPr>
          <p:cNvPr descr="Text&#10;&#10;Description automatically generated with low confidence" id="444" name="Google Shape;444;p48"/>
          <p:cNvPicPr preferRelativeResize="0"/>
          <p:nvPr/>
        </p:nvPicPr>
        <p:blipFill rotWithShape="1">
          <a:blip r:embed="rId3">
            <a:alphaModFix/>
          </a:blip>
          <a:srcRect b="0" l="0" r="0" t="0"/>
          <a:stretch/>
        </p:blipFill>
        <p:spPr>
          <a:xfrm>
            <a:off x="1972194" y="1810604"/>
            <a:ext cx="4469372" cy="878021"/>
          </a:xfrm>
          <a:prstGeom prst="rect">
            <a:avLst/>
          </a:prstGeom>
          <a:noFill/>
          <a:ln>
            <a:noFill/>
          </a:ln>
        </p:spPr>
      </p:pic>
      <p:graphicFrame>
        <p:nvGraphicFramePr>
          <p:cNvPr id="445" name="Google Shape;445;p48"/>
          <p:cNvGraphicFramePr/>
          <p:nvPr/>
        </p:nvGraphicFramePr>
        <p:xfrm>
          <a:off x="2072040" y="1810604"/>
          <a:ext cx="3000000" cy="3000000"/>
        </p:xfrm>
        <a:graphic>
          <a:graphicData uri="http://schemas.openxmlformats.org/drawingml/2006/table">
            <a:tbl>
              <a:tblPr bandRow="1" firstRow="1">
                <a:noFill/>
                <a:tableStyleId>{5A40B673-6EA1-4E3C-9679-CDC3F0218CEB}</a:tableStyleId>
              </a:tblPr>
              <a:tblGrid>
                <a:gridCol w="7129000"/>
              </a:tblGrid>
              <a:tr h="608600">
                <a:tc>
                  <a:txBody>
                    <a:bodyPr/>
                    <a:lstStyle/>
                    <a:p>
                      <a:pPr indent="0" lvl="0" marL="0" marR="0" rtl="0" algn="l">
                        <a:spcBef>
                          <a:spcPts val="0"/>
                        </a:spcBef>
                        <a:spcAft>
                          <a:spcPts val="0"/>
                        </a:spcAft>
                        <a:buNone/>
                      </a:pPr>
                      <a:r>
                        <a:t/>
                      </a:r>
                      <a:endParaRPr b="0" i="0" sz="3000" u="none" cap="none" strike="noStrike">
                        <a:latin typeface="Calibri"/>
                        <a:ea typeface="Calibri"/>
                        <a:cs typeface="Calibri"/>
                        <a:sym typeface="Calibri"/>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1.</a:t>
                      </a:r>
                      <a:r>
                        <a:rPr b="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Name </a:t>
                      </a:r>
                      <a:r>
                        <a:rPr b="1" i="0" lang="en-US" sz="1800" u="none" cap="none" strike="noStrike">
                          <a:latin typeface="Calibri"/>
                          <a:ea typeface="Calibri"/>
                          <a:cs typeface="Calibri"/>
                          <a:sym typeface="Calibri"/>
                        </a:rPr>
                        <a:t>four</a:t>
                      </a:r>
                      <a:r>
                        <a:rPr b="0" i="0" lang="en-US" sz="1800" u="none" cap="none" strike="noStrike">
                          <a:latin typeface="Calibri"/>
                          <a:ea typeface="Calibri"/>
                          <a:cs typeface="Calibri"/>
                          <a:sym typeface="Calibri"/>
                        </a:rPr>
                        <a:t> ways people use coastal environments.</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latin typeface="Calibri"/>
                          <a:ea typeface="Calibri"/>
                          <a:cs typeface="Calibri"/>
                          <a:sym typeface="Calibri"/>
                        </a:rPr>
                        <a:t>2.</a:t>
                      </a:r>
                      <a:r>
                        <a:rPr b="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List </a:t>
                      </a:r>
                      <a:r>
                        <a:rPr b="1" i="0" lang="en-US" sz="1800" u="none" cap="none" strike="noStrike">
                          <a:latin typeface="Calibri"/>
                          <a:ea typeface="Calibri"/>
                          <a:cs typeface="Calibri"/>
                          <a:sym typeface="Calibri"/>
                        </a:rPr>
                        <a:t>three</a:t>
                      </a:r>
                      <a:r>
                        <a:rPr b="0" i="0" lang="en-US" sz="1800" u="none" cap="none" strike="noStrike">
                          <a:latin typeface="Calibri"/>
                          <a:ea typeface="Calibri"/>
                          <a:cs typeface="Calibri"/>
                          <a:sym typeface="Calibri"/>
                        </a:rPr>
                        <a:t> impacts of recreation on coasts.</a:t>
                      </a:r>
                      <a:endParaRPr b="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666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3.</a:t>
                      </a:r>
                      <a:r>
                        <a:rPr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Name </a:t>
                      </a:r>
                      <a:r>
                        <a:rPr b="1" i="0" lang="en-US" sz="1800" u="none" cap="none" strike="noStrike">
                          <a:latin typeface="Calibri"/>
                          <a:ea typeface="Calibri"/>
                          <a:cs typeface="Calibri"/>
                          <a:sym typeface="Calibri"/>
                        </a:rPr>
                        <a:t>four</a:t>
                      </a:r>
                      <a:r>
                        <a:rPr b="0" i="0" lang="en-US" sz="1800" u="none" cap="none" strike="noStrike">
                          <a:latin typeface="Calibri"/>
                          <a:ea typeface="Calibri"/>
                          <a:cs typeface="Calibri"/>
                          <a:sym typeface="Calibri"/>
                        </a:rPr>
                        <a:t> coastal defence measures.</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4.</a:t>
                      </a:r>
                      <a:r>
                        <a:rPr b="0" i="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Why is longshore drift a threat to beaches?</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u="none" cap="none" strike="noStrike">
                          <a:solidFill>
                            <a:schemeClr val="dk1"/>
                          </a:solidFill>
                          <a:latin typeface="Calibri"/>
                          <a:ea typeface="Calibri"/>
                          <a:cs typeface="Calibri"/>
                          <a:sym typeface="Calibri"/>
                        </a:rPr>
                        <a:t>5.</a:t>
                      </a:r>
                      <a:r>
                        <a:rPr b="0" i="0" lang="en-US" sz="1800" u="none" cap="none" strike="noStrike">
                          <a:solidFill>
                            <a:schemeClr val="dk1"/>
                          </a:solidFill>
                          <a:latin typeface="Calibri"/>
                          <a:ea typeface="Calibri"/>
                          <a:cs typeface="Calibri"/>
                          <a:sym typeface="Calibri"/>
                        </a:rPr>
                        <a:t>	</a:t>
                      </a:r>
                      <a:r>
                        <a:rPr b="0" i="0" lang="en-US" sz="1800" u="none" cap="none" strike="noStrike">
                          <a:latin typeface="Calibri"/>
                          <a:ea typeface="Calibri"/>
                          <a:cs typeface="Calibri"/>
                          <a:sym typeface="Calibri"/>
                        </a:rPr>
                        <a:t>How do groynes prevent erosion?</a:t>
                      </a:r>
                      <a:endParaRPr b="0" i="0" sz="1800" u="none" cap="none" strike="noStrike">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 logo&#10;&#10;Description automatically generated with medium confidence" id="446" name="Google Shape;446;p48"/>
          <p:cNvPicPr preferRelativeResize="0"/>
          <p:nvPr/>
        </p:nvPicPr>
        <p:blipFill rotWithShape="1">
          <a:blip r:embed="rId4">
            <a:alphaModFix/>
          </a:blip>
          <a:srcRect b="0" l="0" r="0" t="0"/>
          <a:stretch/>
        </p:blipFill>
        <p:spPr>
          <a:xfrm>
            <a:off x="2073105" y="1791844"/>
            <a:ext cx="4110143" cy="70505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9"/>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452" name="Google Shape;452;p49"/>
          <p:cNvGraphicFramePr/>
          <p:nvPr/>
        </p:nvGraphicFramePr>
        <p:xfrm>
          <a:off x="1107383" y="1676531"/>
          <a:ext cx="3000000" cy="3000000"/>
        </p:xfrm>
        <a:graphic>
          <a:graphicData uri="http://schemas.openxmlformats.org/drawingml/2006/table">
            <a:tbl>
              <a:tblPr bandRow="1" firstRow="1">
                <a:noFill/>
                <a:tableStyleId>{5A40B673-6EA1-4E3C-9679-CDC3F0218CEB}</a:tableStyleId>
              </a:tblPr>
              <a:tblGrid>
                <a:gridCol w="10052975"/>
              </a:tblGrid>
              <a:tr h="254000">
                <a:tc>
                  <a:txBody>
                    <a:bodyPr/>
                    <a:lstStyle/>
                    <a:p>
                      <a:pPr indent="0" lvl="0" marL="0" marR="0" rtl="0" algn="l">
                        <a:spcBef>
                          <a:spcPts val="0"/>
                        </a:spcBef>
                        <a:spcAft>
                          <a:spcPts val="0"/>
                        </a:spcAft>
                        <a:buNone/>
                      </a:pPr>
                      <a:r>
                        <a:rPr b="1" lang="en-US" sz="2000" u="none" cap="none" strike="noStrike">
                          <a:latin typeface="Calibri"/>
                          <a:ea typeface="Calibri"/>
                          <a:cs typeface="Calibri"/>
                          <a:sym typeface="Calibri"/>
                        </a:rPr>
                        <a:t>Higher-order questions 4</a:t>
                      </a:r>
                      <a:endParaRPr b="1" i="0" sz="2000" u="none" cap="none" strike="noStrike">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u="none" cap="none" strike="noStrike">
                          <a:solidFill>
                            <a:schemeClr val="dk1"/>
                          </a:solidFill>
                          <a:latin typeface="Calibri"/>
                          <a:ea typeface="Calibri"/>
                          <a:cs typeface="Calibri"/>
                          <a:sym typeface="Calibri"/>
                        </a:rPr>
                        <a:t>1.	What steps could county councils take if they wanted to encourage deposition along a coastline?</a:t>
                      </a:r>
                      <a:endParaRPr b="0" i="0" sz="1800" u="none" cap="none" strike="noStrike">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AutoNum type="arabicPeriod" startAt="2"/>
                      </a:pPr>
                      <a:r>
                        <a:rPr b="0" lang="en-US" sz="1800" u="none" cap="none" strike="noStrike">
                          <a:solidFill>
                            <a:schemeClr val="dk1"/>
                          </a:solidFill>
                          <a:latin typeface="Calibri"/>
                          <a:ea typeface="Calibri"/>
                          <a:cs typeface="Calibri"/>
                          <a:sym typeface="Calibri"/>
                        </a:rPr>
                        <a:t>Which coastal defence measures are best suited to each of the following?</a:t>
                      </a:r>
                      <a:endParaRPr/>
                    </a:p>
                    <a:p>
                      <a:pPr indent="-342900" lvl="1" marL="800100" marR="0" rtl="0" algn="l">
                        <a:lnSpc>
                          <a:spcPct val="100000"/>
                        </a:lnSpc>
                        <a:spcBef>
                          <a:spcPts val="0"/>
                        </a:spcBef>
                        <a:spcAft>
                          <a:spcPts val="0"/>
                        </a:spcAft>
                        <a:buClr>
                          <a:schemeClr val="dk1"/>
                        </a:buClr>
                        <a:buSzPts val="1800"/>
                        <a:buFont typeface="Calibri"/>
                        <a:buAutoNum type="alphaLcPeriod"/>
                      </a:pPr>
                      <a:r>
                        <a:rPr b="0" lang="en-US" sz="1800" u="none" cap="none" strike="noStrike">
                          <a:solidFill>
                            <a:schemeClr val="dk1"/>
                          </a:solidFill>
                          <a:latin typeface="Calibri"/>
                          <a:ea typeface="Calibri"/>
                          <a:cs typeface="Calibri"/>
                          <a:sym typeface="Calibri"/>
                        </a:rPr>
                        <a:t>Sand beach with longshore drift</a:t>
                      </a:r>
                      <a:endParaRPr/>
                    </a:p>
                    <a:p>
                      <a:pPr indent="-342900" lvl="1" marL="800100" marR="0" rtl="0" algn="l">
                        <a:lnSpc>
                          <a:spcPct val="100000"/>
                        </a:lnSpc>
                        <a:spcBef>
                          <a:spcPts val="0"/>
                        </a:spcBef>
                        <a:spcAft>
                          <a:spcPts val="0"/>
                        </a:spcAft>
                        <a:buClr>
                          <a:schemeClr val="dk1"/>
                        </a:buClr>
                        <a:buSzPts val="1800"/>
                        <a:buFont typeface="Calibri"/>
                        <a:buAutoNum type="alphaLcPeriod"/>
                      </a:pPr>
                      <a:r>
                        <a:rPr b="0" lang="en-US" sz="1800" u="none" cap="none" strike="noStrike">
                          <a:solidFill>
                            <a:schemeClr val="dk1"/>
                          </a:solidFill>
                          <a:latin typeface="Calibri"/>
                          <a:ea typeface="Calibri"/>
                          <a:cs typeface="Calibri"/>
                          <a:sym typeface="Calibri"/>
                        </a:rPr>
                        <a:t>Sand and shingle beach that is exposed to storms</a:t>
                      </a:r>
                      <a:endParaRPr/>
                    </a:p>
                    <a:p>
                      <a:pPr indent="-342900" lvl="1" marL="800100" marR="0" rtl="0" algn="l">
                        <a:lnSpc>
                          <a:spcPct val="100000"/>
                        </a:lnSpc>
                        <a:spcBef>
                          <a:spcPts val="0"/>
                        </a:spcBef>
                        <a:spcAft>
                          <a:spcPts val="0"/>
                        </a:spcAft>
                        <a:buClr>
                          <a:schemeClr val="dk1"/>
                        </a:buClr>
                        <a:buSzPts val="1800"/>
                        <a:buFont typeface="Calibri"/>
                        <a:buAutoNum type="alphaLcPeriod"/>
                      </a:pPr>
                      <a:r>
                        <a:rPr b="0" lang="en-US" sz="1800" u="none" cap="none" strike="noStrike">
                          <a:solidFill>
                            <a:schemeClr val="dk1"/>
                          </a:solidFill>
                          <a:latin typeface="Calibri"/>
                          <a:ea typeface="Calibri"/>
                          <a:cs typeface="Calibri"/>
                          <a:sym typeface="Calibri"/>
                        </a:rPr>
                        <a:t>Harbour that silts up regularly</a:t>
                      </a:r>
                      <a:endParaRPr/>
                    </a:p>
                  </a:txBody>
                  <a:tcPr marT="45725" marB="45725" marR="75575" marL="75575"/>
                </a:tc>
              </a:tr>
              <a:tr h="383825">
                <a:tc>
                  <a:txBody>
                    <a:bodyPr/>
                    <a:lstStyle/>
                    <a:p>
                      <a:pPr indent="-447675" lvl="0" marL="447675" marR="0" rtl="0" algn="l">
                        <a:spcBef>
                          <a:spcPts val="0"/>
                        </a:spcBef>
                        <a:spcAft>
                          <a:spcPts val="0"/>
                        </a:spcAft>
                        <a:buNone/>
                      </a:pPr>
                      <a:r>
                        <a:rPr b="0" lang="en-US" sz="1800" u="none" cap="none" strike="noStrike">
                          <a:solidFill>
                            <a:schemeClr val="dk1"/>
                          </a:solidFill>
                          <a:latin typeface="Calibri"/>
                          <a:ea typeface="Calibri"/>
                          <a:cs typeface="Calibri"/>
                          <a:sym typeface="Calibri"/>
                        </a:rPr>
                        <a:t>3.	What actions can we take as individuals to keep beaches clean?</a:t>
                      </a:r>
                      <a:endParaRPr b="0" i="0" sz="1800" u="none" cap="none" strike="noStrike">
                        <a:solidFill>
                          <a:schemeClr val="dk1"/>
                        </a:solidFill>
                        <a:latin typeface="Calibri"/>
                        <a:ea typeface="Calibri"/>
                        <a:cs typeface="Calibri"/>
                        <a:sym typeface="Calibri"/>
                      </a:endParaRPr>
                    </a:p>
                  </a:txBody>
                  <a:tcPr marT="45725" marB="45725" marR="75575" marL="75575"/>
                </a:tc>
              </a:tr>
            </a:tbl>
          </a:graphicData>
        </a:graphic>
      </p:graphicFrame>
      <p:sp>
        <p:nvSpPr>
          <p:cNvPr id="453" name="Google Shape;453;p49"/>
          <p:cNvSpPr/>
          <p:nvPr/>
        </p:nvSpPr>
        <p:spPr>
          <a:xfrm>
            <a:off x="336206" y="212510"/>
            <a:ext cx="11226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11.4</a:t>
            </a:r>
            <a:r>
              <a:rPr b="1" lang="en-US" sz="2400">
                <a:solidFill>
                  <a:srgbClr val="1E4783"/>
                </a:solidFill>
                <a:latin typeface="Calibri"/>
                <a:ea typeface="Calibri"/>
                <a:cs typeface="Calibri"/>
                <a:sym typeface="Calibri"/>
              </a:rPr>
              <a:t>  Describe how people have interacted with and managed coasts.	</a:t>
            </a:r>
            <a:endParaRPr b="1" sz="2400">
              <a:solidFill>
                <a:srgbClr val="1E4783"/>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nvSpPr>
        <p:spPr>
          <a:xfrm>
            <a:off x="332510" y="1431416"/>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Waves</a:t>
            </a:r>
            <a:endParaRPr/>
          </a:p>
        </p:txBody>
      </p:sp>
      <p:sp>
        <p:nvSpPr>
          <p:cNvPr id="115" name="Google Shape;115;p5"/>
          <p:cNvSpPr txBox="1"/>
          <p:nvPr/>
        </p:nvSpPr>
        <p:spPr>
          <a:xfrm>
            <a:off x="332510" y="2209059"/>
            <a:ext cx="11083636" cy="23175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E4783"/>
              </a:buClr>
              <a:buSzPts val="2400"/>
              <a:buFont typeface="Courier New"/>
              <a:buNone/>
            </a:pPr>
            <a:r>
              <a:rPr b="0" i="0" lang="en-US" sz="2400" u="none" cap="none" strike="noStrike">
                <a:solidFill>
                  <a:srgbClr val="1E4783"/>
                </a:solidFill>
                <a:latin typeface="Calibri"/>
                <a:ea typeface="Calibri"/>
                <a:cs typeface="Calibri"/>
                <a:sym typeface="Calibri"/>
              </a:rPr>
              <a:t>Waves are formed by the wind moving across the surface of the sea. Waves cause erosion, transportation and deposition along our coastline. The power of waves depends on two things: </a:t>
            </a:r>
            <a:endParaRPr/>
          </a:p>
          <a:p>
            <a:pPr indent="-358775" lvl="0" marL="358775" marR="0" rtl="0" algn="l">
              <a:spcBef>
                <a:spcPts val="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Wind</a:t>
            </a:r>
            <a:r>
              <a:rPr b="0" i="0" lang="en-US" sz="2400" u="none" cap="none" strike="noStrike">
                <a:solidFill>
                  <a:srgbClr val="1E4783"/>
                </a:solidFill>
                <a:latin typeface="Calibri"/>
                <a:ea typeface="Calibri"/>
                <a:cs typeface="Calibri"/>
                <a:sym typeface="Calibri"/>
              </a:rPr>
              <a:t> speed </a:t>
            </a:r>
            <a:endParaRPr/>
          </a:p>
          <a:p>
            <a:pPr indent="-358775" lvl="0" marL="358775" marR="0" rtl="0" algn="l">
              <a:lnSpc>
                <a:spcPct val="102625"/>
              </a:lnSpc>
              <a:spcBef>
                <a:spcPts val="180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Fetch</a:t>
            </a:r>
            <a:r>
              <a:rPr b="0" i="0" lang="en-US" sz="2400" u="none" cap="none" strike="noStrike">
                <a:solidFill>
                  <a:srgbClr val="1E4783"/>
                </a:solidFill>
                <a:latin typeface="Calibri"/>
                <a:ea typeface="Calibri"/>
                <a:cs typeface="Calibri"/>
                <a:sym typeface="Calibri"/>
              </a:rPr>
              <a:t> – the distance over which the wind blows.</a:t>
            </a:r>
            <a:endParaRPr/>
          </a:p>
          <a:p>
            <a:pPr indent="0" lvl="0" marL="0" marR="0" rtl="0" algn="l">
              <a:spcBef>
                <a:spcPts val="1800"/>
              </a:spcBef>
              <a:spcAft>
                <a:spcPts val="0"/>
              </a:spcAft>
              <a:buClr>
                <a:schemeClr val="dk1"/>
              </a:buClr>
              <a:buSzPts val="2400"/>
              <a:buFont typeface="Courier New"/>
              <a:buNone/>
            </a:pPr>
            <a:r>
              <a:t/>
            </a:r>
            <a:endParaRPr b="0" i="0" sz="2400" u="none" cap="none" strike="noStrike">
              <a:solidFill>
                <a:schemeClr val="dk1"/>
              </a:solidFill>
              <a:latin typeface="Calibri"/>
              <a:ea typeface="Calibri"/>
              <a:cs typeface="Calibri"/>
              <a:sym typeface="Calibri"/>
            </a:endParaRPr>
          </a:p>
          <a:p>
            <a:pPr indent="-404813" lvl="0" marL="404813" marR="0" rtl="0" algn="l">
              <a:lnSpc>
                <a:spcPct val="102625"/>
              </a:lnSpc>
              <a:spcBef>
                <a:spcPts val="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sp>
        <p:nvSpPr>
          <p:cNvPr id="116" name="Google Shape;116;p5"/>
          <p:cNvSpPr/>
          <p:nvPr/>
        </p:nvSpPr>
        <p:spPr>
          <a:xfrm>
            <a:off x="332510" y="196721"/>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txBox="1"/>
          <p:nvPr/>
        </p:nvSpPr>
        <p:spPr>
          <a:xfrm>
            <a:off x="1708041" y="919151"/>
            <a:ext cx="5759794"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Arial"/>
              <a:buNone/>
            </a:pPr>
            <a:r>
              <a:rPr b="1" i="0" lang="en-US" sz="3200">
                <a:solidFill>
                  <a:srgbClr val="1E4783"/>
                </a:solidFill>
                <a:latin typeface="Calibri"/>
                <a:ea typeface="Calibri"/>
                <a:cs typeface="Calibri"/>
                <a:sym typeface="Calibri"/>
              </a:rPr>
              <a:t>Coastal Protection at Rosslare</a:t>
            </a:r>
            <a:endParaRPr b="1" i="0" sz="1800">
              <a:solidFill>
                <a:srgbClr val="39304C"/>
              </a:solidFill>
              <a:latin typeface="Glory"/>
              <a:ea typeface="Glory"/>
              <a:cs typeface="Glory"/>
              <a:sym typeface="Glory"/>
            </a:endParaRPr>
          </a:p>
        </p:txBody>
      </p:sp>
      <p:sp>
        <p:nvSpPr>
          <p:cNvPr id="459" name="Google Shape;459;p50"/>
          <p:cNvSpPr/>
          <p:nvPr/>
        </p:nvSpPr>
        <p:spPr>
          <a:xfrm>
            <a:off x="336206" y="212510"/>
            <a:ext cx="11226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11.4</a:t>
            </a:r>
            <a:r>
              <a:rPr b="1" lang="en-US" sz="2400">
                <a:solidFill>
                  <a:srgbClr val="1E4783"/>
                </a:solidFill>
                <a:latin typeface="Calibri"/>
                <a:ea typeface="Calibri"/>
                <a:cs typeface="Calibri"/>
                <a:sym typeface="Calibri"/>
              </a:rPr>
              <a:t>  Describe how people have interacted with and managed coasts.	</a:t>
            </a:r>
            <a:endParaRPr b="1" sz="2400">
              <a:solidFill>
                <a:srgbClr val="1E4783"/>
              </a:solidFill>
              <a:latin typeface="Calibri"/>
              <a:ea typeface="Calibri"/>
              <a:cs typeface="Calibri"/>
              <a:sym typeface="Calibri"/>
            </a:endParaRPr>
          </a:p>
        </p:txBody>
      </p:sp>
      <p:sp>
        <p:nvSpPr>
          <p:cNvPr id="460" name="Google Shape;460;p50"/>
          <p:cNvSpPr txBox="1"/>
          <p:nvPr/>
        </p:nvSpPr>
        <p:spPr>
          <a:xfrm>
            <a:off x="7658100" y="1537252"/>
            <a:ext cx="4197694" cy="38472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Activity</a:t>
            </a:r>
            <a:endParaRPr/>
          </a:p>
          <a:p>
            <a:pPr indent="0" lvl="0" marL="0" marR="0" rtl="0" algn="l">
              <a:spcBef>
                <a:spcPts val="0"/>
              </a:spcBef>
              <a:spcAft>
                <a:spcPts val="0"/>
              </a:spcAft>
              <a:buNone/>
            </a:pPr>
            <a:r>
              <a:rPr lang="en-US" sz="2000">
                <a:solidFill>
                  <a:srgbClr val="1E4783"/>
                </a:solidFill>
                <a:latin typeface="Calibri"/>
                <a:ea typeface="Calibri"/>
                <a:cs typeface="Calibri"/>
                <a:sym typeface="Calibri"/>
              </a:rPr>
              <a:t>In a pair, examine the maps opposite.</a:t>
            </a:r>
            <a:endParaRPr/>
          </a:p>
          <a:p>
            <a:pPr indent="0" lvl="0" marL="0" marR="0" rtl="0" algn="l">
              <a:spcBef>
                <a:spcPts val="0"/>
              </a:spcBef>
              <a:spcAft>
                <a:spcPts val="0"/>
              </a:spcAft>
              <a:buNone/>
            </a:pPr>
            <a:r>
              <a:t/>
            </a:r>
            <a:endParaRPr sz="2000">
              <a:solidFill>
                <a:srgbClr val="1E4783"/>
              </a:solidFill>
              <a:latin typeface="Calibri"/>
              <a:ea typeface="Calibri"/>
              <a:cs typeface="Calibri"/>
              <a:sym typeface="Calibri"/>
            </a:endParaRPr>
          </a:p>
          <a:p>
            <a:pPr indent="-342900" lvl="0" marL="342900" marR="0" rtl="0" algn="l">
              <a:spcBef>
                <a:spcPts val="0"/>
              </a:spcBef>
              <a:spcAft>
                <a:spcPts val="0"/>
              </a:spcAft>
              <a:buClr>
                <a:srgbClr val="E94242"/>
              </a:buClr>
              <a:buSzPts val="2000"/>
              <a:buFont typeface="Calibri"/>
              <a:buAutoNum type="arabicPeriod"/>
            </a:pPr>
            <a:r>
              <a:rPr lang="en-US" sz="2000">
                <a:solidFill>
                  <a:srgbClr val="1E4783"/>
                </a:solidFill>
                <a:latin typeface="Calibri"/>
                <a:ea typeface="Calibri"/>
                <a:cs typeface="Calibri"/>
                <a:sym typeface="Calibri"/>
              </a:rPr>
              <a:t>Identify the changes in the coastline between the two maps.</a:t>
            </a:r>
            <a:endParaRPr/>
          </a:p>
          <a:p>
            <a:pPr indent="-215900" lvl="0" marL="342900" marR="0" rtl="0" algn="l">
              <a:spcBef>
                <a:spcPts val="600"/>
              </a:spcBef>
              <a:spcAft>
                <a:spcPts val="0"/>
              </a:spcAft>
              <a:buClr>
                <a:srgbClr val="E94242"/>
              </a:buClr>
              <a:buSzPts val="2000"/>
              <a:buFont typeface="Calibri"/>
              <a:buNone/>
            </a:pPr>
            <a:r>
              <a:t/>
            </a:r>
            <a:endParaRPr sz="2000">
              <a:solidFill>
                <a:srgbClr val="1E4783"/>
              </a:solidFill>
              <a:latin typeface="Calibri"/>
              <a:ea typeface="Calibri"/>
              <a:cs typeface="Calibri"/>
              <a:sym typeface="Calibri"/>
            </a:endParaRPr>
          </a:p>
          <a:p>
            <a:pPr indent="-342900" lvl="0" marL="342900" marR="0" rtl="0" algn="l">
              <a:spcBef>
                <a:spcPts val="600"/>
              </a:spcBef>
              <a:spcAft>
                <a:spcPts val="0"/>
              </a:spcAft>
              <a:buClr>
                <a:srgbClr val="E94242"/>
              </a:buClr>
              <a:buSzPts val="2000"/>
              <a:buFont typeface="Calibri"/>
              <a:buAutoNum type="arabicPeriod"/>
            </a:pPr>
            <a:r>
              <a:rPr lang="en-US" sz="2000">
                <a:solidFill>
                  <a:srgbClr val="1E4783"/>
                </a:solidFill>
                <a:latin typeface="Calibri"/>
                <a:ea typeface="Calibri"/>
                <a:cs typeface="Calibri"/>
                <a:sym typeface="Calibri"/>
              </a:rPr>
              <a:t>Explain why you think these changes have occurred.</a:t>
            </a:r>
            <a:endParaRPr/>
          </a:p>
          <a:p>
            <a:pPr indent="-215900" lvl="0" marL="342900" marR="0" rtl="0" algn="l">
              <a:spcBef>
                <a:spcPts val="600"/>
              </a:spcBef>
              <a:spcAft>
                <a:spcPts val="0"/>
              </a:spcAft>
              <a:buClr>
                <a:srgbClr val="E94242"/>
              </a:buClr>
              <a:buSzPts val="2000"/>
              <a:buFont typeface="Calibri"/>
              <a:buNone/>
            </a:pPr>
            <a:r>
              <a:t/>
            </a:r>
            <a:endParaRPr sz="2000">
              <a:solidFill>
                <a:srgbClr val="1E4783"/>
              </a:solidFill>
              <a:latin typeface="Calibri"/>
              <a:ea typeface="Calibri"/>
              <a:cs typeface="Calibri"/>
              <a:sym typeface="Calibri"/>
            </a:endParaRPr>
          </a:p>
          <a:p>
            <a:pPr indent="-342900" lvl="0" marL="342900" marR="0" rtl="0" algn="l">
              <a:spcBef>
                <a:spcPts val="600"/>
              </a:spcBef>
              <a:spcAft>
                <a:spcPts val="0"/>
              </a:spcAft>
              <a:buClr>
                <a:srgbClr val="E94242"/>
              </a:buClr>
              <a:buSzPts val="2000"/>
              <a:buFont typeface="Calibri"/>
              <a:buAutoNum type="arabicPeriod"/>
            </a:pPr>
            <a:r>
              <a:rPr lang="en-US" sz="2000">
                <a:solidFill>
                  <a:srgbClr val="1E4783"/>
                </a:solidFill>
                <a:latin typeface="Calibri"/>
                <a:ea typeface="Calibri"/>
                <a:cs typeface="Calibri"/>
                <a:sym typeface="Calibri"/>
              </a:rPr>
              <a:t>What coastal processes are involved?</a:t>
            </a:r>
            <a:endParaRPr sz="2000">
              <a:solidFill>
                <a:srgbClr val="1E4783"/>
              </a:solidFill>
              <a:latin typeface="Calibri"/>
              <a:ea typeface="Calibri"/>
              <a:cs typeface="Calibri"/>
              <a:sym typeface="Calibri"/>
            </a:endParaRPr>
          </a:p>
        </p:txBody>
      </p:sp>
      <p:pic>
        <p:nvPicPr>
          <p:cNvPr descr="A picture containing text, clipart&#10;&#10;Description automatically generated" id="461" name="Google Shape;461;p50"/>
          <p:cNvPicPr preferRelativeResize="0"/>
          <p:nvPr/>
        </p:nvPicPr>
        <p:blipFill rotWithShape="1">
          <a:blip r:embed="rId3">
            <a:alphaModFix/>
          </a:blip>
          <a:srcRect b="0" l="0" r="0" t="0"/>
          <a:stretch/>
        </p:blipFill>
        <p:spPr>
          <a:xfrm>
            <a:off x="336206" y="629714"/>
            <a:ext cx="1985010" cy="662562"/>
          </a:xfrm>
          <a:prstGeom prst="rect">
            <a:avLst/>
          </a:prstGeom>
          <a:noFill/>
          <a:ln>
            <a:noFill/>
          </a:ln>
        </p:spPr>
      </p:pic>
      <p:pic>
        <p:nvPicPr>
          <p:cNvPr descr="Map&#10;&#10;Description automatically generated" id="462" name="Google Shape;462;p50"/>
          <p:cNvPicPr preferRelativeResize="0"/>
          <p:nvPr/>
        </p:nvPicPr>
        <p:blipFill rotWithShape="1">
          <a:blip r:embed="rId4">
            <a:alphaModFix/>
          </a:blip>
          <a:srcRect b="0" l="0" r="0" t="0"/>
          <a:stretch/>
        </p:blipFill>
        <p:spPr>
          <a:xfrm>
            <a:off x="1559871" y="1537252"/>
            <a:ext cx="2644438" cy="4236531"/>
          </a:xfrm>
          <a:prstGeom prst="rect">
            <a:avLst/>
          </a:prstGeom>
          <a:noFill/>
          <a:ln>
            <a:noFill/>
          </a:ln>
        </p:spPr>
      </p:pic>
      <p:pic>
        <p:nvPicPr>
          <p:cNvPr descr="Chart&#10;&#10;Description automatically generated with medium confidence" id="463" name="Google Shape;463;p50"/>
          <p:cNvPicPr preferRelativeResize="0"/>
          <p:nvPr/>
        </p:nvPicPr>
        <p:blipFill rotWithShape="1">
          <a:blip r:embed="rId5">
            <a:alphaModFix/>
          </a:blip>
          <a:srcRect b="0" l="0" r="0" t="0"/>
          <a:stretch/>
        </p:blipFill>
        <p:spPr>
          <a:xfrm>
            <a:off x="4651701" y="1537252"/>
            <a:ext cx="2816134" cy="42839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1"/>
          <p:cNvSpPr txBox="1"/>
          <p:nvPr/>
        </p:nvSpPr>
        <p:spPr>
          <a:xfrm>
            <a:off x="336206" y="796663"/>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Arial"/>
              <a:buNone/>
            </a:pPr>
            <a:r>
              <a:rPr b="1" i="0" lang="en-US" sz="3200">
                <a:solidFill>
                  <a:srgbClr val="1E4783"/>
                </a:solidFill>
                <a:latin typeface="Calibri"/>
                <a:ea typeface="Calibri"/>
                <a:cs typeface="Calibri"/>
                <a:sym typeface="Calibri"/>
              </a:rPr>
              <a:t>Coastal Protection at Rosslare</a:t>
            </a:r>
            <a:endParaRPr b="1" i="0" sz="1800">
              <a:solidFill>
                <a:srgbClr val="39304C"/>
              </a:solidFill>
              <a:latin typeface="Glory"/>
              <a:ea typeface="Glory"/>
              <a:cs typeface="Glory"/>
              <a:sym typeface="Glory"/>
            </a:endParaRPr>
          </a:p>
        </p:txBody>
      </p:sp>
      <p:sp>
        <p:nvSpPr>
          <p:cNvPr id="469" name="Google Shape;469;p51"/>
          <p:cNvSpPr/>
          <p:nvPr/>
        </p:nvSpPr>
        <p:spPr>
          <a:xfrm>
            <a:off x="336206" y="212510"/>
            <a:ext cx="11226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11.4</a:t>
            </a:r>
            <a:r>
              <a:rPr b="1" lang="en-US" sz="2400">
                <a:solidFill>
                  <a:srgbClr val="1E4783"/>
                </a:solidFill>
                <a:latin typeface="Calibri"/>
                <a:ea typeface="Calibri"/>
                <a:cs typeface="Calibri"/>
                <a:sym typeface="Calibri"/>
              </a:rPr>
              <a:t>  Describe how people have interacted with and managed coasts.	</a:t>
            </a:r>
            <a:endParaRPr b="1" sz="2400">
              <a:solidFill>
                <a:srgbClr val="1E4783"/>
              </a:solidFill>
              <a:latin typeface="Calibri"/>
              <a:ea typeface="Calibri"/>
              <a:cs typeface="Calibri"/>
              <a:sym typeface="Calibri"/>
            </a:endParaRPr>
          </a:p>
        </p:txBody>
      </p:sp>
      <p:sp>
        <p:nvSpPr>
          <p:cNvPr id="470" name="Google Shape;470;p51"/>
          <p:cNvSpPr txBox="1"/>
          <p:nvPr/>
        </p:nvSpPr>
        <p:spPr>
          <a:xfrm>
            <a:off x="336205" y="1694726"/>
            <a:ext cx="11488471" cy="263149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In 1867, a pier for ships was constructed at Rosslare Harbour (OS Map: Figure 11.30, page 139, T 138 126). </a:t>
            </a:r>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port became busier over time. </a:t>
            </a:r>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pier was replaced with an impermeable sea wall in 1978 (OS Map: Figure 11.30, page 139, T 135 139). </a:t>
            </a:r>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The wall affected longshore drift and deposition. </a:t>
            </a:r>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When waves reach the wall, they slow down and deposit material. </a:t>
            </a:r>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Sand that was being moved north along the coast was trapped by the wall and deposited south of the harbour. </a:t>
            </a:r>
            <a:endParaRPr sz="2000">
              <a:solidFill>
                <a:srgbClr val="1E4783"/>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2"/>
          <p:cNvSpPr txBox="1"/>
          <p:nvPr/>
        </p:nvSpPr>
        <p:spPr>
          <a:xfrm>
            <a:off x="210895" y="134512"/>
            <a:ext cx="11108745"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Glory"/>
              <a:buNone/>
            </a:pPr>
            <a:r>
              <a:rPr b="1" i="0" lang="en-US" sz="2800">
                <a:solidFill>
                  <a:srgbClr val="FF0000"/>
                </a:solidFill>
                <a:latin typeface="Glory"/>
                <a:ea typeface="Glory"/>
                <a:cs typeface="Glory"/>
                <a:sym typeface="Glory"/>
              </a:rPr>
              <a:t>11.4</a:t>
            </a:r>
            <a:r>
              <a:rPr b="1" i="0" lang="en-US" sz="2800">
                <a:solidFill>
                  <a:srgbClr val="1E4783"/>
                </a:solidFill>
                <a:latin typeface="Glory"/>
                <a:ea typeface="Glory"/>
                <a:cs typeface="Glory"/>
                <a:sym typeface="Glory"/>
              </a:rPr>
              <a:t>  Describe how people have interacted with and managed coasts.	</a:t>
            </a:r>
            <a:endParaRPr b="1" i="0" sz="2800">
              <a:solidFill>
                <a:srgbClr val="1E4783"/>
              </a:solidFill>
              <a:latin typeface="Glory"/>
              <a:ea typeface="Glory"/>
              <a:cs typeface="Glory"/>
              <a:sym typeface="Glory"/>
            </a:endParaRPr>
          </a:p>
        </p:txBody>
      </p:sp>
      <p:sp>
        <p:nvSpPr>
          <p:cNvPr id="476" name="Google Shape;476;p52"/>
          <p:cNvSpPr txBox="1"/>
          <p:nvPr/>
        </p:nvSpPr>
        <p:spPr>
          <a:xfrm>
            <a:off x="210897" y="784144"/>
            <a:ext cx="5401628"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Economic impact of the sea wall</a:t>
            </a:r>
            <a:endParaRPr/>
          </a:p>
          <a:p>
            <a:pPr indent="0" lvl="0" marL="0" marR="0" rtl="0" algn="l">
              <a:spcBef>
                <a:spcPts val="0"/>
              </a:spcBef>
              <a:spcAft>
                <a:spcPts val="0"/>
              </a:spcAft>
              <a:buNone/>
            </a:pPr>
            <a:r>
              <a:t/>
            </a:r>
            <a:endParaRPr b="1" sz="2400">
              <a:solidFill>
                <a:srgbClr val="1E4783"/>
              </a:solidFill>
              <a:latin typeface="Calibri"/>
              <a:ea typeface="Calibri"/>
              <a:cs typeface="Calibri"/>
              <a:sym typeface="Calibri"/>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It allowed the port of Rosslare to become busier over time.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Road and rail connections in Rosslare allowed the port to grow as a result of trade with Britain.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Now Brexit has also increased the level of trade and transport through Rosslare from Europe.</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Motorway and rail links connecting through the south-east and to Dublin are being modernised.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A masterplan worth €30 million is being put into action to develop the port.</a:t>
            </a:r>
            <a:endParaRPr sz="2000">
              <a:solidFill>
                <a:srgbClr val="1E4783"/>
              </a:solidFill>
              <a:latin typeface="Calibri"/>
              <a:ea typeface="Calibri"/>
              <a:cs typeface="Calibri"/>
              <a:sym typeface="Calibri"/>
            </a:endParaRPr>
          </a:p>
        </p:txBody>
      </p:sp>
      <p:pic>
        <p:nvPicPr>
          <p:cNvPr descr="Logo, company name&#10;&#10;Description automatically generated" id="477" name="Google Shape;477;p52"/>
          <p:cNvPicPr preferRelativeResize="0"/>
          <p:nvPr/>
        </p:nvPicPr>
        <p:blipFill rotWithShape="1">
          <a:blip r:embed="rId3">
            <a:alphaModFix/>
          </a:blip>
          <a:srcRect b="0" l="0" r="0" t="0"/>
          <a:stretch/>
        </p:blipFill>
        <p:spPr>
          <a:xfrm>
            <a:off x="5765267" y="1750423"/>
            <a:ext cx="6356551" cy="356968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nvSpPr>
        <p:spPr>
          <a:xfrm>
            <a:off x="210896" y="134512"/>
            <a:ext cx="1186549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3200"/>
              <a:buFont typeface="Glory"/>
              <a:buNone/>
            </a:pPr>
            <a:r>
              <a:rPr b="1" i="0" lang="en-US" sz="3200">
                <a:solidFill>
                  <a:srgbClr val="FF0000"/>
                </a:solidFill>
                <a:latin typeface="Glory"/>
                <a:ea typeface="Glory"/>
                <a:cs typeface="Glory"/>
                <a:sym typeface="Glory"/>
              </a:rPr>
              <a:t>11.4</a:t>
            </a:r>
            <a:r>
              <a:rPr b="1" i="0" lang="en-US" sz="3200">
                <a:solidFill>
                  <a:srgbClr val="1E4783"/>
                </a:solidFill>
                <a:latin typeface="Glory"/>
                <a:ea typeface="Glory"/>
                <a:cs typeface="Glory"/>
                <a:sym typeface="Glory"/>
              </a:rPr>
              <a:t>  Describe how people have interacted with and managed coasts.	</a:t>
            </a:r>
            <a:endParaRPr b="1" i="0" sz="3200">
              <a:solidFill>
                <a:srgbClr val="1E4783"/>
              </a:solidFill>
              <a:latin typeface="Glory"/>
              <a:ea typeface="Glory"/>
              <a:cs typeface="Glory"/>
              <a:sym typeface="Glory"/>
            </a:endParaRPr>
          </a:p>
        </p:txBody>
      </p:sp>
      <p:sp>
        <p:nvSpPr>
          <p:cNvPr id="483" name="Google Shape;483;p53"/>
          <p:cNvSpPr txBox="1"/>
          <p:nvPr/>
        </p:nvSpPr>
        <p:spPr>
          <a:xfrm>
            <a:off x="906582" y="1204721"/>
            <a:ext cx="9250352"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Social impact of the sea wall</a:t>
            </a:r>
            <a:endParaRPr/>
          </a:p>
          <a:p>
            <a:pPr indent="0" lvl="0" marL="0" marR="0" rtl="0" algn="l">
              <a:spcBef>
                <a:spcPts val="0"/>
              </a:spcBef>
              <a:spcAft>
                <a:spcPts val="0"/>
              </a:spcAft>
              <a:buNone/>
            </a:pPr>
            <a:r>
              <a:t/>
            </a:r>
            <a:endParaRPr b="1" sz="2400">
              <a:solidFill>
                <a:srgbClr val="1E4783"/>
              </a:solidFill>
              <a:latin typeface="Calibri"/>
              <a:ea typeface="Calibri"/>
              <a:cs typeface="Calibri"/>
              <a:sym typeface="Calibri"/>
            </a:endParaRPr>
          </a:p>
          <a:p>
            <a:pPr indent="-342900" lvl="0" marL="342900" marR="0" rtl="0" algn="l">
              <a:spcBef>
                <a:spcPts val="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Rosslare Strand has been an important tourist location for over 100 years. </a:t>
            </a:r>
            <a:endParaRPr/>
          </a:p>
          <a:p>
            <a:pPr indent="-215900" lvl="0" marL="342900" marR="0" rtl="0" algn="l">
              <a:spcBef>
                <a:spcPts val="600"/>
              </a:spcBef>
              <a:spcAft>
                <a:spcPts val="0"/>
              </a:spcAft>
              <a:buClr>
                <a:srgbClr val="FF0000"/>
              </a:buClr>
              <a:buSzPts val="2000"/>
              <a:buFont typeface="Arial"/>
              <a:buNone/>
            </a:pPr>
            <a:r>
              <a:t/>
            </a:r>
            <a:endParaRPr sz="2000">
              <a:solidFill>
                <a:srgbClr val="1E4783"/>
              </a:solidFill>
              <a:latin typeface="Calibri"/>
              <a:ea typeface="Calibri"/>
              <a:cs typeface="Calibri"/>
              <a:sym typeface="Calibri"/>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Tourism and the development of the port at Rosslare Harbour have attracted people to live and work in Rosslare. </a:t>
            </a:r>
            <a:endParaRPr/>
          </a:p>
          <a:p>
            <a:pPr indent="-215900" lvl="0" marL="342900" marR="0" rtl="0" algn="l">
              <a:spcBef>
                <a:spcPts val="600"/>
              </a:spcBef>
              <a:spcAft>
                <a:spcPts val="0"/>
              </a:spcAft>
              <a:buClr>
                <a:srgbClr val="FF0000"/>
              </a:buClr>
              <a:buSzPts val="2000"/>
              <a:buFont typeface="Arial"/>
              <a:buNone/>
            </a:pPr>
            <a:r>
              <a:t/>
            </a:r>
            <a:endParaRPr sz="2000">
              <a:solidFill>
                <a:srgbClr val="1E4783"/>
              </a:solidFill>
              <a:latin typeface="Calibri"/>
              <a:ea typeface="Calibri"/>
              <a:cs typeface="Calibri"/>
              <a:sym typeface="Calibri"/>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As a result, Rosslare has grown in size and population over time. </a:t>
            </a:r>
            <a:endParaRPr/>
          </a:p>
          <a:p>
            <a:pPr indent="-215900" lvl="0" marL="342900" marR="0" rtl="0" algn="l">
              <a:spcBef>
                <a:spcPts val="600"/>
              </a:spcBef>
              <a:spcAft>
                <a:spcPts val="0"/>
              </a:spcAft>
              <a:buClr>
                <a:srgbClr val="FF0000"/>
              </a:buClr>
              <a:buSzPts val="2000"/>
              <a:buFont typeface="Arial"/>
              <a:buNone/>
            </a:pPr>
            <a:r>
              <a:t/>
            </a:r>
            <a:endParaRPr sz="2000">
              <a:solidFill>
                <a:srgbClr val="1E4783"/>
              </a:solidFill>
              <a:latin typeface="Calibri"/>
              <a:ea typeface="Calibri"/>
              <a:cs typeface="Calibri"/>
              <a:sym typeface="Calibri"/>
            </a:endParaRPr>
          </a:p>
          <a:p>
            <a:pPr indent="-342900" lvl="0" marL="342900" marR="0" rtl="0" algn="l">
              <a:spcBef>
                <a:spcPts val="600"/>
              </a:spcBef>
              <a:spcAft>
                <a:spcPts val="0"/>
              </a:spcAft>
              <a:buClr>
                <a:srgbClr val="FF0000"/>
              </a:buClr>
              <a:buSzPts val="2000"/>
              <a:buFont typeface="Arial"/>
              <a:buChar char="•"/>
            </a:pPr>
            <a:r>
              <a:rPr lang="en-US" sz="2000">
                <a:solidFill>
                  <a:srgbClr val="1E4783"/>
                </a:solidFill>
                <a:latin typeface="Calibri"/>
                <a:ea typeface="Calibri"/>
                <a:cs typeface="Calibri"/>
                <a:sym typeface="Calibri"/>
              </a:rPr>
              <a:t>This has increased the services and amenities in the area.</a:t>
            </a:r>
            <a:endParaRPr sz="2000">
              <a:solidFill>
                <a:srgbClr val="1E4783"/>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nvSpPr>
        <p:spPr>
          <a:xfrm>
            <a:off x="210895" y="134512"/>
            <a:ext cx="11849725"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3200"/>
              <a:buFont typeface="Glory"/>
              <a:buNone/>
            </a:pPr>
            <a:r>
              <a:rPr b="1" i="0" lang="en-US" sz="3200">
                <a:solidFill>
                  <a:srgbClr val="FF0000"/>
                </a:solidFill>
                <a:latin typeface="Glory"/>
                <a:ea typeface="Glory"/>
                <a:cs typeface="Glory"/>
                <a:sym typeface="Glory"/>
              </a:rPr>
              <a:t>11.4</a:t>
            </a:r>
            <a:r>
              <a:rPr b="1" i="0" lang="en-US" sz="3200">
                <a:solidFill>
                  <a:srgbClr val="1E4783"/>
                </a:solidFill>
                <a:latin typeface="Glory"/>
                <a:ea typeface="Glory"/>
                <a:cs typeface="Glory"/>
                <a:sym typeface="Glory"/>
              </a:rPr>
              <a:t>  Describe how people have interacted with and managed coasts.	</a:t>
            </a:r>
            <a:endParaRPr b="1" i="0" sz="3200">
              <a:solidFill>
                <a:srgbClr val="1E4783"/>
              </a:solidFill>
              <a:latin typeface="Glory"/>
              <a:ea typeface="Glory"/>
              <a:cs typeface="Glory"/>
              <a:sym typeface="Glory"/>
            </a:endParaRPr>
          </a:p>
        </p:txBody>
      </p:sp>
      <p:sp>
        <p:nvSpPr>
          <p:cNvPr id="489" name="Google Shape;489;p54"/>
          <p:cNvSpPr txBox="1"/>
          <p:nvPr/>
        </p:nvSpPr>
        <p:spPr>
          <a:xfrm>
            <a:off x="487826" y="847204"/>
            <a:ext cx="11399374" cy="2769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Environmental impact of the sea wall</a:t>
            </a:r>
            <a:endParaRPr/>
          </a:p>
          <a:p>
            <a:pPr indent="0" lvl="0" marL="0" marR="0" rtl="0" algn="l">
              <a:spcBef>
                <a:spcPts val="0"/>
              </a:spcBef>
              <a:spcAft>
                <a:spcPts val="0"/>
              </a:spcAft>
              <a:buNone/>
            </a:pPr>
            <a:r>
              <a:t/>
            </a:r>
            <a:endParaRPr b="1" sz="1000">
              <a:solidFill>
                <a:srgbClr val="1E4783"/>
              </a:solidFill>
              <a:latin typeface="Calibri"/>
              <a:ea typeface="Calibri"/>
              <a:cs typeface="Calibri"/>
              <a:sym typeface="Calibri"/>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The construction of the sea wall affected the sustainability of the beach all along Rosslare Strand and sand spit.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A new beach formed near the harbour.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This decreased the transport of sand along Rosslare Strand.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This resulted in erosion firstly of Rosslare sand spit and then of Rosslare Strand.</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Flooding of a nearby golf course occurred. Action had to be taken to protect the remaining beach on Rosslare Strand.</a:t>
            </a:r>
            <a:endParaRPr sz="2000">
              <a:solidFill>
                <a:srgbClr val="1E4783"/>
              </a:solidFill>
              <a:latin typeface="Calibri"/>
              <a:ea typeface="Calibri"/>
              <a:cs typeface="Calibri"/>
              <a:sym typeface="Calibri"/>
            </a:endParaRPr>
          </a:p>
        </p:txBody>
      </p:sp>
      <p:sp>
        <p:nvSpPr>
          <p:cNvPr id="490" name="Google Shape;490;p54"/>
          <p:cNvSpPr txBox="1"/>
          <p:nvPr/>
        </p:nvSpPr>
        <p:spPr>
          <a:xfrm>
            <a:off x="522890" y="3671383"/>
            <a:ext cx="11146220"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Coastal defences at Rosslare Strand</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Beginning in 1974, gabions, rock armour and groynes were placed along the coast to prevent erosion at Rosslare Strand.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Sand was taken from the seabed and was used to replace what was lost.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This is called beach nourishment. </a:t>
            </a:r>
            <a:endParaRPr/>
          </a:p>
          <a:p>
            <a:pPr indent="-342900" lvl="0" marL="342900" marR="0" rtl="0" algn="l">
              <a:spcBef>
                <a:spcPts val="0"/>
              </a:spcBef>
              <a:spcAft>
                <a:spcPts val="0"/>
              </a:spcAft>
              <a:buClr>
                <a:srgbClr val="E94242"/>
              </a:buClr>
              <a:buSzPts val="2000"/>
              <a:buFont typeface="Arial"/>
              <a:buChar char="•"/>
            </a:pPr>
            <a:r>
              <a:rPr lang="en-US" sz="2000">
                <a:solidFill>
                  <a:srgbClr val="1E4783"/>
                </a:solidFill>
                <a:latin typeface="Calibri"/>
                <a:ea typeface="Calibri"/>
                <a:cs typeface="Calibri"/>
                <a:sym typeface="Calibri"/>
              </a:rPr>
              <a:t>Expensive ongoing work is needed to maintain Rosslare Strand.</a:t>
            </a:r>
            <a:endParaRPr sz="2000">
              <a:solidFill>
                <a:srgbClr val="1E4783"/>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5"/>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96" name="Google Shape;496;p55"/>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11.4 on page 60 of your Skills Book.</a:t>
            </a:r>
            <a:endParaRPr/>
          </a:p>
        </p:txBody>
      </p:sp>
      <p:sp>
        <p:nvSpPr>
          <p:cNvPr id="497" name="Google Shape;497;p55"/>
          <p:cNvSpPr/>
          <p:nvPr/>
        </p:nvSpPr>
        <p:spPr>
          <a:xfrm>
            <a:off x="336206" y="212510"/>
            <a:ext cx="11226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11.4</a:t>
            </a:r>
            <a:r>
              <a:rPr b="1" lang="en-US" sz="2400">
                <a:solidFill>
                  <a:srgbClr val="1E4783"/>
                </a:solidFill>
                <a:latin typeface="Calibri"/>
                <a:ea typeface="Calibri"/>
                <a:cs typeface="Calibri"/>
                <a:sym typeface="Calibri"/>
              </a:rPr>
              <a:t>  Describe how people have interacted with and managed coasts.	</a:t>
            </a:r>
            <a:endParaRPr b="1" sz="2400">
              <a:solidFill>
                <a:srgbClr val="1E4783"/>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nvSpPr>
        <p:spPr>
          <a:xfrm>
            <a:off x="431999" y="334948"/>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Assess your progress</a:t>
            </a:r>
            <a:endParaRPr/>
          </a:p>
        </p:txBody>
      </p:sp>
      <p:sp>
        <p:nvSpPr>
          <p:cNvPr id="503" name="Google Shape;503;p56"/>
          <p:cNvSpPr txBox="1"/>
          <p:nvPr/>
        </p:nvSpPr>
        <p:spPr>
          <a:xfrm>
            <a:off x="431999" y="1092622"/>
            <a:ext cx="9576295" cy="400110"/>
          </a:xfrm>
          <a:prstGeom prst="rect">
            <a:avLst/>
          </a:prstGeom>
          <a:noFill/>
          <a:ln cap="flat" cmpd="sng" w="9525">
            <a:solidFill>
              <a:schemeClr val="accent4"/>
            </a:solidFill>
            <a:prstDash val="solid"/>
            <a:miter lim="800000"/>
            <a:headEnd len="sm" w="sm" type="none"/>
            <a:tailEnd len="sm" w="sm" type="none"/>
          </a:ln>
          <a:effectLst>
            <a:outerShdw blurRad="40000" rotWithShape="0" dir="5400000" dist="20000">
              <a:schemeClr val="lt1">
                <a:alpha val="14901"/>
              </a:scheme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84141"/>
                </a:solidFill>
                <a:latin typeface="Calibri"/>
                <a:ea typeface="Calibri"/>
                <a:cs typeface="Calibri"/>
                <a:sym typeface="Calibri"/>
              </a:rPr>
              <a:t>Go to page 63 of your Skills Book and assess your progress.</a:t>
            </a:r>
            <a:endParaRPr/>
          </a:p>
        </p:txBody>
      </p:sp>
      <p:sp>
        <p:nvSpPr>
          <p:cNvPr id="504" name="Google Shape;504;p56"/>
          <p:cNvSpPr txBox="1"/>
          <p:nvPr/>
        </p:nvSpPr>
        <p:spPr>
          <a:xfrm>
            <a:off x="432000" y="4788000"/>
            <a:ext cx="9576296" cy="707886"/>
          </a:xfrm>
          <a:prstGeom prst="rect">
            <a:avLst/>
          </a:prstGeom>
          <a:noFill/>
          <a:ln cap="flat" cmpd="sng" w="9525">
            <a:solidFill>
              <a:schemeClr val="accent4"/>
            </a:solidFill>
            <a:prstDash val="solid"/>
            <a:miter lim="800000"/>
            <a:headEnd len="sm" w="sm" type="none"/>
            <a:tailEnd len="sm" w="sm" type="none"/>
          </a:ln>
          <a:effectLst>
            <a:outerShdw blurRad="40000" rotWithShape="0" dir="5400000" dist="20000">
              <a:schemeClr val="accent4">
                <a:alpha val="37647"/>
              </a:scheme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84141"/>
                </a:solidFill>
                <a:latin typeface="Calibri"/>
                <a:ea typeface="Calibri"/>
                <a:cs typeface="Calibri"/>
                <a:sym typeface="Calibri"/>
              </a:rPr>
              <a:t>Identify any gaps in your learning. Use the Rapid Revision on page 141 of your Textbook to jog your memory.</a:t>
            </a:r>
            <a:endParaRPr/>
          </a:p>
        </p:txBody>
      </p:sp>
      <p:sp>
        <p:nvSpPr>
          <p:cNvPr id="505" name="Google Shape;505;p56"/>
          <p:cNvSpPr txBox="1"/>
          <p:nvPr/>
        </p:nvSpPr>
        <p:spPr>
          <a:xfrm>
            <a:off x="431999" y="1835800"/>
            <a:ext cx="11250247" cy="2609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11.1</a:t>
            </a:r>
            <a:r>
              <a:rPr b="1" lang="en-US" sz="2400">
                <a:solidFill>
                  <a:srgbClr val="1E4783"/>
                </a:solidFill>
                <a:latin typeface="Calibri"/>
                <a:ea typeface="Calibri"/>
                <a:cs typeface="Calibri"/>
                <a:sym typeface="Calibri"/>
              </a:rPr>
              <a:t>  Explain marine (coastal) processes.</a:t>
            </a:r>
            <a:endParaRPr/>
          </a:p>
          <a:p>
            <a:pPr indent="-457200" lvl="1" marL="457200" marR="0" rtl="0" algn="l">
              <a:spcBef>
                <a:spcPts val="1800"/>
              </a:spcBef>
              <a:spcAft>
                <a:spcPts val="0"/>
              </a:spcAft>
              <a:buNone/>
            </a:pPr>
            <a:r>
              <a:rPr b="1" i="0" lang="en-US" sz="2400" u="none" cap="none" strike="noStrike">
                <a:solidFill>
                  <a:srgbClr val="FF0000"/>
                </a:solidFill>
                <a:latin typeface="Calibri"/>
                <a:ea typeface="Calibri"/>
                <a:cs typeface="Calibri"/>
                <a:sym typeface="Calibri"/>
              </a:rPr>
              <a:t>11.2</a:t>
            </a:r>
            <a:r>
              <a:rPr b="1" i="0" lang="en-US" sz="2400" u="none" cap="none" strike="noStrike">
                <a:solidFill>
                  <a:srgbClr val="1E4783"/>
                </a:solidFill>
                <a:latin typeface="Calibri"/>
                <a:ea typeface="Calibri"/>
                <a:cs typeface="Calibri"/>
                <a:sym typeface="Calibri"/>
              </a:rPr>
              <a:t>  Describe and explain the formation of at least one landform of coastal erosion. </a:t>
            </a:r>
            <a:endParaRPr/>
          </a:p>
          <a:p>
            <a:pPr indent="0" lvl="0" marL="0" marR="0" rtl="0" algn="l">
              <a:spcBef>
                <a:spcPts val="1800"/>
              </a:spcBef>
              <a:spcAft>
                <a:spcPts val="0"/>
              </a:spcAft>
              <a:buNone/>
            </a:pPr>
            <a:r>
              <a:rPr b="1" lang="en-US" sz="2400">
                <a:solidFill>
                  <a:srgbClr val="FF0000"/>
                </a:solidFill>
                <a:latin typeface="Calibri"/>
                <a:ea typeface="Calibri"/>
                <a:cs typeface="Calibri"/>
                <a:sym typeface="Calibri"/>
              </a:rPr>
              <a:t>11.3</a:t>
            </a:r>
            <a:r>
              <a:rPr b="1" lang="en-US" sz="2400">
                <a:solidFill>
                  <a:srgbClr val="1E4783"/>
                </a:solidFill>
                <a:latin typeface="Calibri"/>
                <a:ea typeface="Calibri"/>
                <a:cs typeface="Calibri"/>
                <a:sym typeface="Calibri"/>
              </a:rPr>
              <a:t>  Describe and explain the formation of at least one landform of coastal deposition. </a:t>
            </a:r>
            <a:endParaRPr/>
          </a:p>
          <a:p>
            <a:pPr indent="0" lvl="0" marL="0" marR="0" rtl="0" algn="l">
              <a:spcBef>
                <a:spcPts val="1800"/>
              </a:spcBef>
              <a:spcAft>
                <a:spcPts val="0"/>
              </a:spcAft>
              <a:buNone/>
            </a:pPr>
            <a:r>
              <a:rPr b="1" lang="en-US" sz="2400">
                <a:solidFill>
                  <a:srgbClr val="FF0000"/>
                </a:solidFill>
                <a:latin typeface="Calibri"/>
                <a:ea typeface="Calibri"/>
                <a:cs typeface="Calibri"/>
                <a:sym typeface="Calibri"/>
              </a:rPr>
              <a:t>11.4</a:t>
            </a:r>
            <a:r>
              <a:rPr b="1" lang="en-US" sz="2400">
                <a:solidFill>
                  <a:srgbClr val="1E4783"/>
                </a:solidFill>
                <a:latin typeface="Calibri"/>
                <a:ea typeface="Calibri"/>
                <a:cs typeface="Calibri"/>
                <a:sym typeface="Calibri"/>
              </a:rPr>
              <a:t>  Describe how people have interacted with and managed coasts.	</a:t>
            </a:r>
            <a:endParaRPr sz="2400">
              <a:solidFill>
                <a:srgbClr val="1E478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nvSpPr>
        <p:spPr>
          <a:xfrm>
            <a:off x="332510" y="1308538"/>
            <a:ext cx="11083636" cy="4545538"/>
          </a:xfrm>
          <a:prstGeom prst="rect">
            <a:avLst/>
          </a:prstGeom>
          <a:noFill/>
          <a:ln>
            <a:noFill/>
          </a:ln>
        </p:spPr>
        <p:txBody>
          <a:bodyPr anchorCtr="0" anchor="t" bIns="45700" lIns="91425" spcFirstLastPara="1" rIns="91425" wrap="square" tIns="45700">
            <a:noAutofit/>
          </a:bodyPr>
          <a:lstStyle/>
          <a:p>
            <a:pPr indent="0" lvl="0" marL="0" marR="0" rtl="0" algn="l">
              <a:lnSpc>
                <a:spcPct val="102500"/>
              </a:lnSpc>
              <a:spcBef>
                <a:spcPts val="0"/>
              </a:spcBef>
              <a:spcAft>
                <a:spcPts val="0"/>
              </a:spcAft>
              <a:buClr>
                <a:schemeClr val="dk1"/>
              </a:buClr>
              <a:buSzPts val="2400"/>
              <a:buFont typeface="Courier New"/>
              <a:buNone/>
            </a:pPr>
            <a:r>
              <a:t/>
            </a:r>
            <a:endParaRPr b="1" i="0" sz="2400" u="none" cap="none" strike="noStrike">
              <a:solidFill>
                <a:schemeClr val="dk1"/>
              </a:solidFill>
              <a:latin typeface="Calibri"/>
              <a:ea typeface="Calibri"/>
              <a:cs typeface="Calibri"/>
              <a:sym typeface="Calibri"/>
            </a:endParaRPr>
          </a:p>
          <a:p>
            <a:pPr indent="0" lvl="0" marL="0" marR="0" rtl="0" algn="l">
              <a:lnSpc>
                <a:spcPct val="87857"/>
              </a:lnSpc>
              <a:spcBef>
                <a:spcPts val="0"/>
              </a:spcBef>
              <a:spcAft>
                <a:spcPts val="0"/>
              </a:spcAft>
              <a:buClr>
                <a:srgbClr val="1E4783"/>
              </a:buClr>
              <a:buSzPts val="2800"/>
              <a:buFont typeface="Courier New"/>
              <a:buNone/>
            </a:pPr>
            <a:r>
              <a:rPr b="1" i="0" lang="en-US" sz="2800" u="none" cap="none" strike="noStrike">
                <a:solidFill>
                  <a:srgbClr val="1E4783"/>
                </a:solidFill>
                <a:latin typeface="Calibri"/>
                <a:ea typeface="Calibri"/>
                <a:cs typeface="Calibri"/>
                <a:sym typeface="Calibri"/>
              </a:rPr>
              <a:t>Swash and backwash </a:t>
            </a:r>
            <a:endParaRPr/>
          </a:p>
          <a:p>
            <a:pPr indent="0" lvl="0" marL="0" marR="0" rtl="0" algn="l">
              <a:lnSpc>
                <a:spcPct val="102500"/>
              </a:lnSpc>
              <a:spcBef>
                <a:spcPts val="0"/>
              </a:spcBef>
              <a:spcAft>
                <a:spcPts val="0"/>
              </a:spcAft>
              <a:buClr>
                <a:schemeClr val="dk1"/>
              </a:buClr>
              <a:buSzPts val="2400"/>
              <a:buFont typeface="Courier New"/>
              <a:buNone/>
            </a:pPr>
            <a:r>
              <a:t/>
            </a:r>
            <a:endParaRPr b="1" i="0" sz="2400" u="none" cap="none" strike="noStrike">
              <a:solidFill>
                <a:srgbClr val="1E4783"/>
              </a:solidFill>
              <a:latin typeface="Calibri"/>
              <a:ea typeface="Calibri"/>
              <a:cs typeface="Calibri"/>
              <a:sym typeface="Calibri"/>
            </a:endParaRPr>
          </a:p>
          <a:p>
            <a:pPr indent="-342900" lvl="0" marL="342900" marR="0" rtl="0" algn="l">
              <a:lnSpc>
                <a:spcPct val="102625"/>
              </a:lnSpc>
              <a:spcBef>
                <a:spcPts val="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Waves </a:t>
            </a:r>
            <a:r>
              <a:rPr b="1" i="0" lang="en-US" sz="2400" u="none" cap="none" strike="noStrike">
                <a:solidFill>
                  <a:srgbClr val="1E4783"/>
                </a:solidFill>
                <a:latin typeface="Calibri"/>
                <a:ea typeface="Calibri"/>
                <a:cs typeface="Calibri"/>
                <a:sym typeface="Calibri"/>
              </a:rPr>
              <a:t>break</a:t>
            </a:r>
            <a:r>
              <a:rPr b="0" i="0" lang="en-US" sz="2400" u="none" cap="none" strike="noStrike">
                <a:solidFill>
                  <a:srgbClr val="1E4783"/>
                </a:solidFill>
                <a:latin typeface="Calibri"/>
                <a:ea typeface="Calibri"/>
                <a:cs typeface="Calibri"/>
                <a:sym typeface="Calibri"/>
              </a:rPr>
              <a:t> when they reach shallow water at the shoreline. </a:t>
            </a:r>
            <a:endParaRPr/>
          </a:p>
          <a:p>
            <a:pPr indent="-342900" lvl="0" marL="342900" marR="0" rtl="0" algn="l">
              <a:lnSpc>
                <a:spcPct val="102625"/>
              </a:lnSpc>
              <a:spcBef>
                <a:spcPts val="180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The water that moves up the shore is called the </a:t>
            </a:r>
            <a:r>
              <a:rPr b="1" i="0" lang="en-US" sz="2400" u="none" cap="none" strike="noStrike">
                <a:solidFill>
                  <a:srgbClr val="1E4783"/>
                </a:solidFill>
                <a:latin typeface="Calibri"/>
                <a:ea typeface="Calibri"/>
                <a:cs typeface="Calibri"/>
                <a:sym typeface="Calibri"/>
              </a:rPr>
              <a:t>swash</a:t>
            </a:r>
            <a:r>
              <a:rPr b="0" i="0" lang="en-US" sz="2400" u="none" cap="none" strike="noStrike">
                <a:solidFill>
                  <a:srgbClr val="1E4783"/>
                </a:solidFill>
                <a:latin typeface="Calibri"/>
                <a:ea typeface="Calibri"/>
                <a:cs typeface="Calibri"/>
                <a:sym typeface="Calibri"/>
              </a:rPr>
              <a:t>. </a:t>
            </a:r>
            <a:endParaRPr/>
          </a:p>
          <a:p>
            <a:pPr indent="-342900" lvl="0" marL="342900" marR="0" rtl="0" algn="l">
              <a:lnSpc>
                <a:spcPct val="102625"/>
              </a:lnSpc>
              <a:spcBef>
                <a:spcPts val="180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The water that moves back down the shore is called the </a:t>
            </a:r>
            <a:r>
              <a:rPr b="1" i="0" lang="en-US" sz="2400" u="none" cap="none" strike="noStrike">
                <a:solidFill>
                  <a:srgbClr val="1E4783"/>
                </a:solidFill>
                <a:latin typeface="Calibri"/>
                <a:ea typeface="Calibri"/>
                <a:cs typeface="Calibri"/>
                <a:sym typeface="Calibri"/>
              </a:rPr>
              <a:t>backwash</a:t>
            </a:r>
            <a:r>
              <a:rPr b="0" i="0" lang="en-US" sz="2400" u="none" cap="none" strike="noStrike">
                <a:solidFill>
                  <a:srgbClr val="1E4783"/>
                </a:solidFill>
                <a:latin typeface="Calibri"/>
                <a:ea typeface="Calibri"/>
                <a:cs typeface="Calibri"/>
                <a:sym typeface="Calibri"/>
              </a:rPr>
              <a:t>. </a:t>
            </a:r>
            <a:endParaRPr/>
          </a:p>
          <a:p>
            <a:pPr indent="-342900" lvl="0" marL="342900" marR="0" rtl="0" algn="l">
              <a:lnSpc>
                <a:spcPct val="102625"/>
              </a:lnSpc>
              <a:spcBef>
                <a:spcPts val="1800"/>
              </a:spcBef>
              <a:spcAft>
                <a:spcPts val="0"/>
              </a:spcAft>
              <a:buClr>
                <a:srgbClr val="E84141"/>
              </a:buClr>
              <a:buSzPts val="2400"/>
              <a:buFont typeface="Arial"/>
              <a:buChar char="•"/>
            </a:pPr>
            <a:r>
              <a:rPr b="0" i="0" lang="en-US" sz="2400" u="none" cap="none" strike="noStrike">
                <a:solidFill>
                  <a:srgbClr val="1E4783"/>
                </a:solidFill>
                <a:latin typeface="Calibri"/>
                <a:ea typeface="Calibri"/>
                <a:cs typeface="Calibri"/>
                <a:sym typeface="Calibri"/>
              </a:rPr>
              <a:t>The swash carries sediment up the shore and the backwash carries sediment back down the shore.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sp>
        <p:nvSpPr>
          <p:cNvPr id="122" name="Google Shape;122;p6"/>
          <p:cNvSpPr/>
          <p:nvPr/>
        </p:nvSpPr>
        <p:spPr>
          <a:xfrm>
            <a:off x="332510" y="196721"/>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nvSpPr>
        <p:spPr>
          <a:xfrm>
            <a:off x="332510" y="1095559"/>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Types of Waves</a:t>
            </a:r>
            <a:endParaRPr/>
          </a:p>
        </p:txBody>
      </p:sp>
      <p:sp>
        <p:nvSpPr>
          <p:cNvPr id="128" name="Google Shape;128;p7"/>
          <p:cNvSpPr txBox="1"/>
          <p:nvPr/>
        </p:nvSpPr>
        <p:spPr>
          <a:xfrm>
            <a:off x="432378" y="2089278"/>
            <a:ext cx="5663622" cy="3580074"/>
          </a:xfrm>
          <a:prstGeom prst="rect">
            <a:avLst/>
          </a:prstGeom>
          <a:noFill/>
          <a:ln>
            <a:noFill/>
          </a:ln>
        </p:spPr>
        <p:txBody>
          <a:bodyPr anchorCtr="0" anchor="t" bIns="45700" lIns="91425" spcFirstLastPara="1" rIns="91425" wrap="square" tIns="45700">
            <a:noAutofit/>
          </a:bodyPr>
          <a:lstStyle/>
          <a:p>
            <a:pPr indent="-404813" lvl="0" marL="404813" marR="0" rtl="0" algn="l">
              <a:lnSpc>
                <a:spcPct val="102625"/>
              </a:lnSpc>
              <a:spcBef>
                <a:spcPts val="0"/>
              </a:spcBef>
              <a:spcAft>
                <a:spcPts val="0"/>
              </a:spcAft>
              <a:buNone/>
            </a:pPr>
            <a:r>
              <a:rPr b="1" i="0" lang="en-US" sz="2400" u="none" cap="none" strike="noStrike">
                <a:solidFill>
                  <a:srgbClr val="E84141"/>
                </a:solidFill>
                <a:latin typeface="Calibri"/>
                <a:ea typeface="Calibri"/>
                <a:cs typeface="Calibri"/>
                <a:sym typeface="Calibri"/>
              </a:rPr>
              <a:t>1.  </a:t>
            </a:r>
            <a:r>
              <a:rPr b="1" i="0" lang="en-US" sz="2400" u="none" cap="none" strike="noStrike">
                <a:solidFill>
                  <a:srgbClr val="1E4783"/>
                </a:solidFill>
                <a:latin typeface="Calibri"/>
                <a:ea typeface="Calibri"/>
                <a:cs typeface="Calibri"/>
                <a:sym typeface="Calibri"/>
              </a:rPr>
              <a:t>Constructive waves </a:t>
            </a:r>
            <a:endParaRPr b="0" i="0" sz="2400" u="none" cap="none" strike="noStrike">
              <a:solidFill>
                <a:srgbClr val="1E4783"/>
              </a:solidFill>
              <a:latin typeface="Calibri"/>
              <a:ea typeface="Calibri"/>
              <a:cs typeface="Calibri"/>
              <a:sym typeface="Calibri"/>
            </a:endParaRPr>
          </a:p>
          <a:p>
            <a:pPr indent="-342900" lvl="0" marL="342900" marR="0" rtl="0" algn="l">
              <a:lnSpc>
                <a:spcPct val="102625"/>
              </a:lnSpc>
              <a:spcBef>
                <a:spcPts val="180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Strong swash and a weaker backwash.</a:t>
            </a:r>
            <a:endParaRPr/>
          </a:p>
          <a:p>
            <a:pPr indent="-342900" lvl="0" marL="342900" marR="0" rtl="0" algn="l">
              <a:lnSpc>
                <a:spcPct val="102625"/>
              </a:lnSpc>
              <a:spcBef>
                <a:spcPts val="60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Constructive waves deposit sediment on the shore.</a:t>
            </a:r>
            <a:endParaRPr/>
          </a:p>
          <a:p>
            <a:pPr indent="-342900" lvl="0" marL="342900" marR="0" rtl="0" algn="l">
              <a:lnSpc>
                <a:spcPct val="102625"/>
              </a:lnSpc>
              <a:spcBef>
                <a:spcPts val="600"/>
              </a:spcBef>
              <a:spcAft>
                <a:spcPts val="0"/>
              </a:spcAft>
              <a:buClr>
                <a:srgbClr val="FF0000"/>
              </a:buClr>
              <a:buSzPts val="1920"/>
              <a:buFont typeface="Arial"/>
              <a:buChar char="•"/>
            </a:pPr>
            <a:r>
              <a:rPr b="0" i="0" lang="en-US" sz="2400" u="none" cap="none" strike="noStrike">
                <a:solidFill>
                  <a:srgbClr val="1E4783"/>
                </a:solidFill>
                <a:latin typeface="Calibri"/>
                <a:ea typeface="Calibri"/>
                <a:cs typeface="Calibri"/>
                <a:sym typeface="Calibri"/>
              </a:rPr>
              <a:t>Constructive waves happen in calm weather and during summer months when waves have less energy.</a:t>
            </a:r>
            <a:endParaRPr/>
          </a:p>
          <a:p>
            <a:pPr indent="0" lvl="0" marL="0" marR="0" rtl="0" algn="l">
              <a:lnSpc>
                <a:spcPct val="102625"/>
              </a:lnSpc>
              <a:spcBef>
                <a:spcPts val="60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60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pic>
        <p:nvPicPr>
          <p:cNvPr id="129" name="Google Shape;129;p7"/>
          <p:cNvPicPr preferRelativeResize="0"/>
          <p:nvPr/>
        </p:nvPicPr>
        <p:blipFill rotWithShape="1">
          <a:blip r:embed="rId3">
            <a:alphaModFix/>
          </a:blip>
          <a:srcRect b="47257" l="0" r="0" t="0"/>
          <a:stretch/>
        </p:blipFill>
        <p:spPr>
          <a:xfrm>
            <a:off x="6394292" y="2089278"/>
            <a:ext cx="5365330" cy="3303021"/>
          </a:xfrm>
          <a:prstGeom prst="rect">
            <a:avLst/>
          </a:prstGeom>
          <a:noFill/>
          <a:ln>
            <a:noFill/>
          </a:ln>
        </p:spPr>
      </p:pic>
      <p:sp>
        <p:nvSpPr>
          <p:cNvPr id="130" name="Google Shape;130;p7"/>
          <p:cNvSpPr/>
          <p:nvPr/>
        </p:nvSpPr>
        <p:spPr>
          <a:xfrm>
            <a:off x="332510" y="196721"/>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nvSpPr>
        <p:spPr>
          <a:xfrm>
            <a:off x="332510" y="1344544"/>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Types of Waves</a:t>
            </a:r>
            <a:endParaRPr/>
          </a:p>
        </p:txBody>
      </p:sp>
      <p:sp>
        <p:nvSpPr>
          <p:cNvPr id="136" name="Google Shape;136;p8"/>
          <p:cNvSpPr txBox="1"/>
          <p:nvPr/>
        </p:nvSpPr>
        <p:spPr>
          <a:xfrm>
            <a:off x="332510" y="2322597"/>
            <a:ext cx="5763490" cy="2342336"/>
          </a:xfrm>
          <a:prstGeom prst="rect">
            <a:avLst/>
          </a:prstGeom>
          <a:noFill/>
          <a:ln>
            <a:noFill/>
          </a:ln>
        </p:spPr>
        <p:txBody>
          <a:bodyPr anchorCtr="0" anchor="t" bIns="45700" lIns="91425" spcFirstLastPara="1" rIns="91425" wrap="square" tIns="45700">
            <a:noAutofit/>
          </a:bodyPr>
          <a:lstStyle/>
          <a:p>
            <a:pPr indent="-404813" lvl="0" marL="404813" marR="0" rtl="0" algn="l">
              <a:lnSpc>
                <a:spcPct val="102625"/>
              </a:lnSpc>
              <a:spcBef>
                <a:spcPts val="0"/>
              </a:spcBef>
              <a:spcAft>
                <a:spcPts val="0"/>
              </a:spcAft>
              <a:buNone/>
            </a:pPr>
            <a:r>
              <a:rPr b="1" i="0" lang="en-US" sz="2400" u="none" cap="none" strike="noStrike">
                <a:solidFill>
                  <a:srgbClr val="E84141"/>
                </a:solidFill>
                <a:latin typeface="Calibri"/>
                <a:ea typeface="Calibri"/>
                <a:cs typeface="Calibri"/>
                <a:sym typeface="Calibri"/>
              </a:rPr>
              <a:t>2.</a:t>
            </a:r>
            <a:r>
              <a:rPr b="0" i="0" lang="en-US" sz="2400" u="none" cap="none" strike="noStrike">
                <a:solidFill>
                  <a:srgbClr val="1E4783"/>
                </a:solidFill>
                <a:latin typeface="Calibri"/>
                <a:ea typeface="Calibri"/>
                <a:cs typeface="Calibri"/>
                <a:sym typeface="Calibri"/>
              </a:rPr>
              <a:t>  </a:t>
            </a:r>
            <a:r>
              <a:rPr b="1" i="0" lang="en-US" sz="2400" u="none" cap="none" strike="noStrike">
                <a:solidFill>
                  <a:srgbClr val="1E4783"/>
                </a:solidFill>
                <a:latin typeface="Calibri"/>
                <a:ea typeface="Calibri"/>
                <a:cs typeface="Calibri"/>
                <a:sym typeface="Calibri"/>
              </a:rPr>
              <a:t>Destructive waves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Clr>
                <a:srgbClr val="E94242"/>
              </a:buClr>
              <a:buSzPts val="1920"/>
              <a:buFont typeface="Arial"/>
              <a:buChar char="•"/>
            </a:pPr>
            <a:r>
              <a:rPr b="0" i="0" lang="en-US" sz="2400" u="none" cap="none" strike="noStrike">
                <a:solidFill>
                  <a:srgbClr val="1E4783"/>
                </a:solidFill>
                <a:latin typeface="Calibri"/>
                <a:ea typeface="Calibri"/>
                <a:cs typeface="Calibri"/>
                <a:sym typeface="Calibri"/>
              </a:rPr>
              <a:t>Weak swash and a stronger backwash. </a:t>
            </a:r>
            <a:endParaRPr/>
          </a:p>
          <a:p>
            <a:pPr indent="-404813" lvl="0" marL="404813" marR="0" rtl="0" algn="l">
              <a:lnSpc>
                <a:spcPct val="102625"/>
              </a:lnSpc>
              <a:spcBef>
                <a:spcPts val="600"/>
              </a:spcBef>
              <a:spcAft>
                <a:spcPts val="0"/>
              </a:spcAft>
              <a:buClr>
                <a:srgbClr val="E94242"/>
              </a:buClr>
              <a:buSzPts val="1920"/>
              <a:buFont typeface="Arial"/>
              <a:buChar char="•"/>
            </a:pPr>
            <a:r>
              <a:rPr b="0" i="0" lang="en-US" sz="2400" u="none" cap="none" strike="noStrike">
                <a:solidFill>
                  <a:srgbClr val="1E4783"/>
                </a:solidFill>
                <a:latin typeface="Calibri"/>
                <a:ea typeface="Calibri"/>
                <a:cs typeface="Calibri"/>
                <a:sym typeface="Calibri"/>
              </a:rPr>
              <a:t>Destructive waves erode sediment from the shore. </a:t>
            </a:r>
            <a:endParaRPr/>
          </a:p>
          <a:p>
            <a:pPr indent="-404813" lvl="0" marL="404813" marR="0" rtl="0" algn="l">
              <a:lnSpc>
                <a:spcPct val="102625"/>
              </a:lnSpc>
              <a:spcBef>
                <a:spcPts val="600"/>
              </a:spcBef>
              <a:spcAft>
                <a:spcPts val="0"/>
              </a:spcAft>
              <a:buClr>
                <a:srgbClr val="E94242"/>
              </a:buClr>
              <a:buSzPts val="1920"/>
              <a:buFont typeface="Arial"/>
              <a:buChar char="•"/>
            </a:pPr>
            <a:r>
              <a:rPr b="0" i="0" lang="en-US" sz="2400" u="none" cap="none" strike="noStrike">
                <a:solidFill>
                  <a:srgbClr val="1E4783"/>
                </a:solidFill>
                <a:latin typeface="Calibri"/>
                <a:ea typeface="Calibri"/>
                <a:cs typeface="Calibri"/>
                <a:sym typeface="Calibri"/>
              </a:rPr>
              <a:t>Destructive waves happen in poor weather and during winter months when waves have more energy. </a:t>
            </a:r>
            <a:endParaRPr/>
          </a:p>
          <a:p>
            <a:pPr indent="-404813" lvl="0" marL="404813" marR="0" rtl="0" algn="l">
              <a:lnSpc>
                <a:spcPct val="102625"/>
              </a:lnSpc>
              <a:spcBef>
                <a:spcPts val="60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1800"/>
              </a:spcBef>
              <a:spcAft>
                <a:spcPts val="0"/>
              </a:spcAft>
              <a:buNone/>
            </a:pPr>
            <a:r>
              <a:rPr b="0" i="0" lang="en-US" sz="2400" u="none" cap="none" strike="noStrike">
                <a:solidFill>
                  <a:srgbClr val="1E4783"/>
                </a:solidFill>
                <a:latin typeface="Calibri"/>
                <a:ea typeface="Calibri"/>
                <a:cs typeface="Calibri"/>
                <a:sym typeface="Calibri"/>
              </a:rPr>
              <a:t> </a:t>
            </a:r>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pic>
        <p:nvPicPr>
          <p:cNvPr id="137" name="Google Shape;137;p8"/>
          <p:cNvPicPr preferRelativeResize="0"/>
          <p:nvPr/>
        </p:nvPicPr>
        <p:blipFill rotWithShape="1">
          <a:blip r:embed="rId3">
            <a:alphaModFix/>
          </a:blip>
          <a:srcRect b="0" l="0" r="0" t="47056"/>
          <a:stretch/>
        </p:blipFill>
        <p:spPr>
          <a:xfrm>
            <a:off x="6398274" y="2084410"/>
            <a:ext cx="5094788" cy="3148425"/>
          </a:xfrm>
          <a:prstGeom prst="rect">
            <a:avLst/>
          </a:prstGeom>
          <a:noFill/>
          <a:ln>
            <a:noFill/>
          </a:ln>
        </p:spPr>
      </p:pic>
      <p:sp>
        <p:nvSpPr>
          <p:cNvPr id="138" name="Google Shape;138;p8"/>
          <p:cNvSpPr/>
          <p:nvPr/>
        </p:nvSpPr>
        <p:spPr>
          <a:xfrm>
            <a:off x="332510" y="196721"/>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9"/>
          <p:cNvSpPr txBox="1"/>
          <p:nvPr/>
        </p:nvSpPr>
        <p:spPr>
          <a:xfrm>
            <a:off x="332510" y="1964123"/>
            <a:ext cx="5459785" cy="292975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2625"/>
              </a:lnSpc>
              <a:spcBef>
                <a:spcPts val="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Hydraulic action </a:t>
            </a:r>
            <a:r>
              <a:rPr b="0" i="0" lang="en-US" sz="2400" u="none" cap="none" strike="noStrike">
                <a:solidFill>
                  <a:srgbClr val="1E4783"/>
                </a:solidFill>
                <a:latin typeface="Calibri"/>
                <a:ea typeface="Calibri"/>
                <a:cs typeface="Calibri"/>
                <a:sym typeface="Calibri"/>
              </a:rPr>
              <a:t>– the sheer force of waves removes rock and sand from the coastline. </a:t>
            </a:r>
            <a:endParaRPr/>
          </a:p>
          <a:p>
            <a:pPr indent="-342900" lvl="0" marL="342900" marR="0" rtl="0" algn="l">
              <a:lnSpc>
                <a:spcPct val="102625"/>
              </a:lnSpc>
              <a:spcBef>
                <a:spcPts val="1800"/>
              </a:spcBef>
              <a:spcAft>
                <a:spcPts val="0"/>
              </a:spcAft>
              <a:buClr>
                <a:srgbClr val="E84141"/>
              </a:buClr>
              <a:buSzPts val="2400"/>
              <a:buFont typeface="Arial"/>
              <a:buChar char="•"/>
            </a:pPr>
            <a:r>
              <a:rPr b="1" i="0" lang="en-US" sz="2400" u="none" cap="none" strike="noStrike">
                <a:solidFill>
                  <a:srgbClr val="1E4783"/>
                </a:solidFill>
                <a:latin typeface="Calibri"/>
                <a:ea typeface="Calibri"/>
                <a:cs typeface="Calibri"/>
                <a:sym typeface="Calibri"/>
              </a:rPr>
              <a:t>Compressed air </a:t>
            </a:r>
            <a:r>
              <a:rPr b="0" i="0" lang="en-US" sz="2400" u="none" cap="none" strike="noStrike">
                <a:solidFill>
                  <a:srgbClr val="1E4783"/>
                </a:solidFill>
                <a:latin typeface="Calibri"/>
                <a:ea typeface="Calibri"/>
                <a:cs typeface="Calibri"/>
                <a:sym typeface="Calibri"/>
              </a:rPr>
              <a:t>– Incoming waves compress air in the joints. When the wave retreats, the air expands. Over time, this pressure shatters the rock. </a:t>
            </a:r>
            <a:endParaRPr b="0" i="0" sz="2400" u="none" cap="none" strike="noStrike">
              <a:solidFill>
                <a:srgbClr val="1E4783"/>
              </a:solidFill>
              <a:latin typeface="Calibri"/>
              <a:ea typeface="Calibri"/>
              <a:cs typeface="Calibri"/>
              <a:sym typeface="Calibri"/>
            </a:endParaRPr>
          </a:p>
          <a:p>
            <a:pPr indent="-404813" lvl="0" marL="404813" marR="0" rtl="0" algn="l">
              <a:lnSpc>
                <a:spcPct val="102625"/>
              </a:lnSpc>
              <a:spcBef>
                <a:spcPts val="1800"/>
              </a:spcBef>
              <a:spcAft>
                <a:spcPts val="0"/>
              </a:spcAft>
              <a:buNone/>
            </a:pPr>
            <a:r>
              <a:t/>
            </a:r>
            <a:endParaRPr b="0" i="0" sz="2400" u="none" cap="none" strike="noStrike">
              <a:solidFill>
                <a:srgbClr val="1E4783"/>
              </a:solidFill>
              <a:latin typeface="Calibri"/>
              <a:ea typeface="Calibri"/>
              <a:cs typeface="Calibri"/>
              <a:sym typeface="Calibri"/>
            </a:endParaRPr>
          </a:p>
        </p:txBody>
      </p:sp>
      <p:sp>
        <p:nvSpPr>
          <p:cNvPr id="144" name="Google Shape;144;p9"/>
          <p:cNvSpPr/>
          <p:nvPr/>
        </p:nvSpPr>
        <p:spPr>
          <a:xfrm>
            <a:off x="332510" y="196721"/>
            <a:ext cx="6191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11.1</a:t>
            </a:r>
            <a:r>
              <a:rPr b="1" i="0" lang="en-US" sz="2800" u="none" cap="none" strike="noStrike">
                <a:solidFill>
                  <a:srgbClr val="1E4783"/>
                </a:solidFill>
                <a:latin typeface="Calibri"/>
                <a:ea typeface="Calibri"/>
                <a:cs typeface="Calibri"/>
                <a:sym typeface="Calibri"/>
              </a:rPr>
              <a:t>  Explain marine (coastal) processes.</a:t>
            </a:r>
            <a:endParaRPr/>
          </a:p>
        </p:txBody>
      </p:sp>
      <p:sp>
        <p:nvSpPr>
          <p:cNvPr id="145" name="Google Shape;145;p9"/>
          <p:cNvSpPr txBox="1"/>
          <p:nvPr/>
        </p:nvSpPr>
        <p:spPr>
          <a:xfrm>
            <a:off x="332510" y="1017653"/>
            <a:ext cx="28225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1E4783"/>
                </a:solidFill>
                <a:latin typeface="Calibri"/>
                <a:ea typeface="Calibri"/>
                <a:cs typeface="Calibri"/>
                <a:sym typeface="Calibri"/>
              </a:rPr>
              <a:t>Erosion processes</a:t>
            </a:r>
            <a:endParaRPr/>
          </a:p>
        </p:txBody>
      </p:sp>
      <p:pic>
        <p:nvPicPr>
          <p:cNvPr id="146" name="Google Shape;146;p9"/>
          <p:cNvPicPr preferRelativeResize="0"/>
          <p:nvPr/>
        </p:nvPicPr>
        <p:blipFill rotWithShape="1">
          <a:blip r:embed="rId3">
            <a:alphaModFix/>
          </a:blip>
          <a:srcRect b="0" l="0" r="0" t="0"/>
          <a:stretch/>
        </p:blipFill>
        <p:spPr>
          <a:xfrm>
            <a:off x="6524397" y="1964123"/>
            <a:ext cx="4795243" cy="36112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2021-10-04T12:15:27Z</dcterms:created>
  <dc:creator>Joe O'Keeffe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0x010100B71123AA01EF3E4EB10343E2DCBC669D</vt:lpwstr>
  </property>
  <property fmtid="{D5CDD505-2E9C-101B-9397-08002B2CF9AE}" pid="3" name="MediaServiceImageTags">
    <vt:lpwstr/>
  </property>
</Properties>
</file>